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87" r:id="rId3"/>
    <p:sldId id="285" r:id="rId4"/>
    <p:sldId id="274" r:id="rId5"/>
    <p:sldId id="267" r:id="rId6"/>
    <p:sldId id="275" r:id="rId7"/>
    <p:sldId id="278" r:id="rId8"/>
    <p:sldId id="276" r:id="rId9"/>
    <p:sldId id="279" r:id="rId10"/>
    <p:sldId id="280" r:id="rId11"/>
    <p:sldId id="260" r:id="rId12"/>
    <p:sldId id="261" r:id="rId13"/>
    <p:sldId id="263" r:id="rId14"/>
    <p:sldId id="265" r:id="rId15"/>
    <p:sldId id="266" r:id="rId16"/>
    <p:sldId id="286" r:id="rId17"/>
    <p:sldId id="281" r:id="rId18"/>
    <p:sldId id="283" r:id="rId19"/>
    <p:sldId id="288" r:id="rId20"/>
    <p:sldId id="289" r:id="rId21"/>
    <p:sldId id="290"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2" autoAdjust="0"/>
  </p:normalViewPr>
  <p:slideViewPr>
    <p:cSldViewPr>
      <p:cViewPr>
        <p:scale>
          <a:sx n="68" d="100"/>
          <a:sy n="68" d="100"/>
        </p:scale>
        <p:origin x="-1434" y="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5F039-4F10-4ADF-8841-6BA97F5C7EB7}" type="datetimeFigureOut">
              <a:rPr lang="en-US" smtClean="0"/>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9F2A3E-71DD-4D77-96ED-3915F35E7E90}" type="slidenum">
              <a:rPr lang="en-US" smtClean="0"/>
              <a:t>‹#›</a:t>
            </a:fld>
            <a:endParaRPr lang="en-US"/>
          </a:p>
        </p:txBody>
      </p:sp>
    </p:spTree>
    <p:extLst>
      <p:ext uri="{BB962C8B-B14F-4D97-AF65-F5344CB8AC3E}">
        <p14:creationId xmlns:p14="http://schemas.microsoft.com/office/powerpoint/2010/main" val="34128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the students will see the video. Then the teacher can ask the question to the whole class. SS will raise their hands. Teacher can ask 2/3</a:t>
            </a:r>
            <a:r>
              <a:rPr lang="en-US" baseline="0" dirty="0" smtClean="0"/>
              <a:t> students to narrate the video.</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t>4</a:t>
            </a:fld>
            <a:endParaRPr lang="en-US"/>
          </a:p>
        </p:txBody>
      </p:sp>
    </p:spTree>
    <p:extLst>
      <p:ext uri="{BB962C8B-B14F-4D97-AF65-F5344CB8AC3E}">
        <p14:creationId xmlns:p14="http://schemas.microsoft.com/office/powerpoint/2010/main" val="8422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Showing the picture teacher can ask</a:t>
            </a:r>
            <a:r>
              <a:rPr lang="en-US" baseline="0" dirty="0" smtClean="0"/>
              <a:t> the given question to the whole class. The students will raise their hands. The teacher can ask 1/2 students to describe the picture. Then the teacher can show the answer as feedback. In the same way, slide no. 8 and 9 can be conducted.</a:t>
            </a:r>
            <a:endParaRPr lang="en-US" dirty="0" smtClean="0"/>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t>7</a:t>
            </a:fld>
            <a:endParaRPr lang="en-US"/>
          </a:p>
        </p:txBody>
      </p:sp>
    </p:spTree>
    <p:extLst>
      <p:ext uri="{BB962C8B-B14F-4D97-AF65-F5344CB8AC3E}">
        <p14:creationId xmlns:p14="http://schemas.microsoft.com/office/powerpoint/2010/main" val="212392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t>8</a:t>
            </a:fld>
            <a:endParaRPr lang="en-US"/>
          </a:p>
        </p:txBody>
      </p:sp>
    </p:spTree>
    <p:extLst>
      <p:ext uri="{BB962C8B-B14F-4D97-AF65-F5344CB8AC3E}">
        <p14:creationId xmlns:p14="http://schemas.microsoft.com/office/powerpoint/2010/main" val="213794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will be shown. The SS will be asked to pronounce the word. If it is needed teacher can help. Then  the picture and the sentence will be shown and asked to guess the meaning. After that the meaning will be shown. Then the teacher can ask the students to make a sentence of their own. In the same way, slide no. 10-14 can be conducted.</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t>10</a:t>
            </a:fld>
            <a:endParaRPr lang="en-US"/>
          </a:p>
        </p:txBody>
      </p:sp>
    </p:spTree>
    <p:extLst>
      <p:ext uri="{BB962C8B-B14F-4D97-AF65-F5344CB8AC3E}">
        <p14:creationId xmlns:p14="http://schemas.microsoft.com/office/powerpoint/2010/main" val="389014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teacher</a:t>
            </a:r>
            <a:r>
              <a:rPr lang="en-US" b="0" baseline="0" dirty="0" smtClean="0"/>
              <a:t> can ask SS to </a:t>
            </a:r>
            <a:r>
              <a:rPr lang="en-US" sz="1200" b="0" baseline="0" dirty="0" smtClean="0">
                <a:solidFill>
                  <a:schemeClr val="tx1"/>
                </a:solidFill>
              </a:rPr>
              <a:t>go</a:t>
            </a:r>
            <a:r>
              <a:rPr lang="en-US" sz="1200" b="0" dirty="0" smtClean="0">
                <a:solidFill>
                  <a:schemeClr val="tx1"/>
                </a:solidFill>
              </a:rPr>
              <a:t> to the textbook , section A and read the passage.  After reading the passage  student will find out the answer from</a:t>
            </a:r>
            <a:r>
              <a:rPr lang="en-US" sz="1200" b="0" baseline="0" dirty="0" smtClean="0">
                <a:solidFill>
                  <a:schemeClr val="tx1"/>
                </a:solidFill>
              </a:rPr>
              <a:t> the passage. 10 minutes can be given for the task. Then the teacher can elicit answer from 4/5 students. Then teacher can show the answers.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15</a:t>
            </a:fld>
            <a:endParaRPr lang="en-US"/>
          </a:p>
        </p:txBody>
      </p:sp>
    </p:spTree>
    <p:extLst>
      <p:ext uri="{BB962C8B-B14F-4D97-AF65-F5344CB8AC3E}">
        <p14:creationId xmlns:p14="http://schemas.microsoft.com/office/powerpoint/2010/main" val="137016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teacher</a:t>
            </a:r>
            <a:r>
              <a:rPr lang="en-US" b="0" baseline="0" dirty="0" smtClean="0"/>
              <a:t> can ask SS to</a:t>
            </a:r>
            <a:r>
              <a:rPr lang="en-US" sz="1200" b="0" dirty="0" smtClean="0">
                <a:solidFill>
                  <a:schemeClr val="tx1"/>
                </a:solidFill>
              </a:rPr>
              <a:t> read the passage again and find out the best answer from</a:t>
            </a:r>
            <a:r>
              <a:rPr lang="en-US" sz="1200" b="0" baseline="0" dirty="0" smtClean="0">
                <a:solidFill>
                  <a:schemeClr val="tx1"/>
                </a:solidFill>
              </a:rPr>
              <a:t> the alternatives given in section C</a:t>
            </a:r>
            <a:r>
              <a:rPr lang="en-US" sz="1200" b="0" dirty="0" smtClean="0">
                <a:solidFill>
                  <a:schemeClr val="tx1"/>
                </a:solidFill>
              </a:rPr>
              <a:t>.  The students will find out the answer from</a:t>
            </a:r>
            <a:r>
              <a:rPr lang="en-US" sz="1200" b="0" baseline="0" dirty="0" smtClean="0">
                <a:solidFill>
                  <a:schemeClr val="tx1"/>
                </a:solidFill>
              </a:rPr>
              <a:t> the passage. 3/4 minutes can be given for the task. Then the teacher can elicit answer randomly.  </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t>16</a:t>
            </a:fld>
            <a:endParaRPr lang="en-US"/>
          </a:p>
        </p:txBody>
      </p:sp>
    </p:spTree>
    <p:extLst>
      <p:ext uri="{BB962C8B-B14F-4D97-AF65-F5344CB8AC3E}">
        <p14:creationId xmlns:p14="http://schemas.microsoft.com/office/powerpoint/2010/main" val="42576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the students will see the video. Then the teacher can ask the question to the whole class. SS will raise their hands. Teacher can ask 1/2</a:t>
            </a:r>
            <a:r>
              <a:rPr lang="en-US" baseline="0" dirty="0" smtClean="0"/>
              <a:t> students to narrate the video.</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t>17</a:t>
            </a:fld>
            <a:endParaRPr lang="en-US"/>
          </a:p>
        </p:txBody>
      </p:sp>
    </p:spTree>
    <p:extLst>
      <p:ext uri="{BB962C8B-B14F-4D97-AF65-F5344CB8AC3E}">
        <p14:creationId xmlns:p14="http://schemas.microsoft.com/office/powerpoint/2010/main" val="223080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can</a:t>
            </a:r>
            <a:r>
              <a:rPr lang="en-US" baseline="0" dirty="0" smtClean="0"/>
              <a:t> make few groups. The groups may have 5/6 members. They will discuss in groups and write the answer. Teacher can give them 8 minutes to complete the task. The elicit answer from 2/ 3 groups.</a:t>
            </a:r>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t>18</a:t>
            </a:fld>
            <a:endParaRPr lang="en-US"/>
          </a:p>
        </p:txBody>
      </p:sp>
    </p:spTree>
    <p:extLst>
      <p:ext uri="{BB962C8B-B14F-4D97-AF65-F5344CB8AC3E}">
        <p14:creationId xmlns:p14="http://schemas.microsoft.com/office/powerpoint/2010/main" val="215925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12/7/2016</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2133600"/>
            <a:ext cx="6705600" cy="156966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kern="0" noProof="0" dirty="0" smtClean="0">
                <a:ln w="1905"/>
                <a:solidFill>
                  <a:srgbClr val="CC0066"/>
                </a:solidFill>
                <a:effectLst>
                  <a:innerShdw blurRad="69850" dist="43180" dir="5400000">
                    <a:srgbClr val="000000">
                      <a:alpha val="65000"/>
                    </a:srgbClr>
                  </a:innerShdw>
                </a:effectLst>
                <a:latin typeface="Lucida Handwriting" pitchFamily="66" charset="0"/>
              </a:rPr>
              <a:t>Welcome</a:t>
            </a:r>
            <a:endParaRPr kumimoji="0" lang="en-US" sz="9600" b="1" i="0" u="none" strike="noStrike" kern="0" cap="none" spc="0" normalizeH="0" baseline="0" noProof="0" dirty="0">
              <a:ln w="1905"/>
              <a:solidFill>
                <a:srgbClr val="CC0066"/>
              </a:solidFill>
              <a:effectLst>
                <a:innerShdw blurRad="69850" dist="43180" dir="5400000">
                  <a:srgbClr val="000000">
                    <a:alpha val="65000"/>
                  </a:srgbClr>
                </a:innerShdw>
              </a:effectLst>
              <a:uLnTx/>
              <a:uFillTx/>
              <a:latin typeface="Lucida Handwriting" pitchFamily="66" charset="0"/>
            </a:endParaRPr>
          </a:p>
        </p:txBody>
      </p:sp>
    </p:spTree>
    <p:extLst>
      <p:ext uri="{BB962C8B-B14F-4D97-AF65-F5344CB8AC3E}">
        <p14:creationId xmlns:p14="http://schemas.microsoft.com/office/powerpoint/2010/main" val="381269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91400" y="76200"/>
            <a:ext cx="1639095" cy="469900"/>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70C0"/>
                </a:solidFill>
              </a:rPr>
              <a:t>Vocabulary</a:t>
            </a:r>
            <a:endParaRPr lang="en-US" sz="2400" b="1" dirty="0">
              <a:solidFill>
                <a:srgbClr val="0070C0"/>
              </a:solidFill>
            </a:endParaRPr>
          </a:p>
        </p:txBody>
      </p:sp>
      <p:sp>
        <p:nvSpPr>
          <p:cNvPr id="3" name="TextBox 2"/>
          <p:cNvSpPr txBox="1"/>
          <p:nvPr/>
        </p:nvSpPr>
        <p:spPr>
          <a:xfrm>
            <a:off x="277091" y="179466"/>
            <a:ext cx="2667000" cy="646331"/>
          </a:xfrm>
          <a:prstGeom prst="rect">
            <a:avLst/>
          </a:prstGeom>
          <a:solidFill>
            <a:schemeClr val="accent3">
              <a:lumMod val="20000"/>
              <a:lumOff val="80000"/>
            </a:schemeClr>
          </a:solidFill>
          <a:ln>
            <a:solidFill>
              <a:schemeClr val="tx2">
                <a:lumMod val="50000"/>
              </a:schemeClr>
            </a:solidFill>
          </a:ln>
        </p:spPr>
        <p:txBody>
          <a:bodyPr wrap="square" rtlCol="0">
            <a:spAutoFit/>
          </a:bodyPr>
          <a:lstStyle/>
          <a:p>
            <a:pPr algn="ctr"/>
            <a:r>
              <a:rPr lang="en-US" sz="3600" b="1" dirty="0" smtClean="0"/>
              <a:t>Salinity</a:t>
            </a:r>
            <a:endParaRPr lang="en-US" sz="3600" b="1" dirty="0"/>
          </a:p>
        </p:txBody>
      </p:sp>
      <p:sp>
        <p:nvSpPr>
          <p:cNvPr id="6" name="Title 1"/>
          <p:cNvSpPr txBox="1">
            <a:spLocks/>
          </p:cNvSpPr>
          <p:nvPr/>
        </p:nvSpPr>
        <p:spPr>
          <a:xfrm>
            <a:off x="374073" y="990600"/>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7" name="TextBox 6"/>
          <p:cNvSpPr txBox="1"/>
          <p:nvPr/>
        </p:nvSpPr>
        <p:spPr>
          <a:xfrm>
            <a:off x="2438400" y="990600"/>
            <a:ext cx="5715000" cy="461665"/>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400" b="1" dirty="0"/>
              <a:t>Salinity</a:t>
            </a:r>
            <a:r>
              <a:rPr lang="en-US" sz="2400" dirty="0"/>
              <a:t> is the saltiness </a:t>
            </a:r>
            <a:r>
              <a:rPr lang="en-US" sz="2400" dirty="0" smtClean="0"/>
              <a:t>of </a:t>
            </a:r>
            <a:r>
              <a:rPr lang="en-US" sz="2400" dirty="0"/>
              <a:t>a body of </a:t>
            </a:r>
            <a:r>
              <a:rPr lang="en-US" sz="2400" dirty="0" smtClean="0"/>
              <a:t>water.</a:t>
            </a: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b="32205"/>
          <a:stretch/>
        </p:blipFill>
        <p:spPr>
          <a:xfrm>
            <a:off x="2174805" y="2270476"/>
            <a:ext cx="6869545" cy="1756427"/>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821597"/>
            <a:ext cx="1399887" cy="2654186"/>
          </a:xfrm>
          <a:prstGeom prst="rect">
            <a:avLst/>
          </a:prstGeom>
        </p:spPr>
      </p:pic>
      <p:sp>
        <p:nvSpPr>
          <p:cNvPr id="12" name="TextBox 11"/>
          <p:cNvSpPr txBox="1"/>
          <p:nvPr/>
        </p:nvSpPr>
        <p:spPr>
          <a:xfrm>
            <a:off x="304800" y="4648200"/>
            <a:ext cx="6154881"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b="1" dirty="0" smtClean="0"/>
              <a:t>Salinity</a:t>
            </a:r>
            <a:r>
              <a:rPr lang="en-US" sz="2800" dirty="0" smtClean="0"/>
              <a:t> of ground water damages the crops and lives.</a:t>
            </a:r>
            <a:endParaRPr lang="en-US" sz="2800" dirty="0"/>
          </a:p>
        </p:txBody>
      </p:sp>
      <p:sp>
        <p:nvSpPr>
          <p:cNvPr id="21" name="Flowchart: Process 20"/>
          <p:cNvSpPr/>
          <p:nvPr/>
        </p:nvSpPr>
        <p:spPr>
          <a:xfrm>
            <a:off x="7848600" y="3276600"/>
            <a:ext cx="762000" cy="71020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Process 21"/>
          <p:cNvSpPr/>
          <p:nvPr/>
        </p:nvSpPr>
        <p:spPr>
          <a:xfrm>
            <a:off x="7315200" y="4704383"/>
            <a:ext cx="1410494" cy="782017"/>
          </a:xfrm>
          <a:prstGeom prst="flowChartProcess">
            <a:avLst/>
          </a:prstGeom>
          <a:solidFill>
            <a:srgbClr val="00B0F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a:off x="3791526" y="3808438"/>
            <a:ext cx="381000" cy="50899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8077200" y="3438861"/>
            <a:ext cx="533400" cy="73915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66749" y="2362200"/>
            <a:ext cx="751609" cy="523220"/>
          </a:xfrm>
          <a:prstGeom prst="rect">
            <a:avLst/>
          </a:prstGeom>
          <a:noFill/>
        </p:spPr>
        <p:txBody>
          <a:bodyPr wrap="square" rtlCol="0">
            <a:spAutoFit/>
          </a:bodyPr>
          <a:lstStyle/>
          <a:p>
            <a:pPr algn="ctr"/>
            <a:r>
              <a:rPr lang="en-US" sz="2800" dirty="0" smtClean="0"/>
              <a:t>Salt</a:t>
            </a:r>
            <a:endParaRPr lang="en-US" sz="2800" dirty="0"/>
          </a:p>
        </p:txBody>
      </p:sp>
      <p:sp>
        <p:nvSpPr>
          <p:cNvPr id="26" name="TextBox 25"/>
          <p:cNvSpPr txBox="1"/>
          <p:nvPr/>
        </p:nvSpPr>
        <p:spPr>
          <a:xfrm>
            <a:off x="6590505" y="5481935"/>
            <a:ext cx="2629695" cy="461665"/>
          </a:xfrm>
          <a:prstGeom prst="rect">
            <a:avLst/>
          </a:prstGeom>
          <a:noFill/>
        </p:spPr>
        <p:txBody>
          <a:bodyPr wrap="square" rtlCol="0">
            <a:spAutoFit/>
          </a:bodyPr>
          <a:lstStyle/>
          <a:p>
            <a:r>
              <a:rPr lang="en-US" sz="2400" b="1" dirty="0" smtClean="0"/>
              <a:t>Salty ground water</a:t>
            </a:r>
            <a:endParaRPr lang="en-US" sz="2400" b="1" dirty="0"/>
          </a:p>
        </p:txBody>
      </p:sp>
    </p:spTree>
    <p:extLst>
      <p:ext uri="{BB962C8B-B14F-4D97-AF65-F5344CB8AC3E}">
        <p14:creationId xmlns:p14="http://schemas.microsoft.com/office/powerpoint/2010/main" val="58899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21" grpId="0" animBg="1"/>
      <p:bldP spid="22" grpId="0" animBg="1"/>
      <p:bldP spid="23" grpId="0" animBg="1"/>
      <p:bldP spid="24"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1856509"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Coastal</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736" y="304800"/>
            <a:ext cx="4315863" cy="6261837"/>
          </a:xfrm>
          <a:prstGeom prst="rect">
            <a:avLst/>
          </a:prstGeom>
        </p:spPr>
      </p:pic>
      <p:sp>
        <p:nvSpPr>
          <p:cNvPr id="9" name="Freeform 8"/>
          <p:cNvSpPr/>
          <p:nvPr/>
        </p:nvSpPr>
        <p:spPr>
          <a:xfrm>
            <a:off x="3303735" y="4127262"/>
            <a:ext cx="3142846" cy="2320549"/>
          </a:xfrm>
          <a:custGeom>
            <a:avLst/>
            <a:gdLst>
              <a:gd name="connsiteX0" fmla="*/ 55418 w 3368293"/>
              <a:gd name="connsiteY0" fmla="*/ 1302327 h 2493818"/>
              <a:gd name="connsiteX1" fmla="*/ 96981 w 3368293"/>
              <a:gd name="connsiteY1" fmla="*/ 1177636 h 2493818"/>
              <a:gd name="connsiteX2" fmla="*/ 110836 w 3368293"/>
              <a:gd name="connsiteY2" fmla="*/ 1136072 h 2493818"/>
              <a:gd name="connsiteX3" fmla="*/ 152400 w 3368293"/>
              <a:gd name="connsiteY3" fmla="*/ 1108363 h 2493818"/>
              <a:gd name="connsiteX4" fmla="*/ 180109 w 3368293"/>
              <a:gd name="connsiteY4" fmla="*/ 1066800 h 2493818"/>
              <a:gd name="connsiteX5" fmla="*/ 221672 w 3368293"/>
              <a:gd name="connsiteY5" fmla="*/ 1052945 h 2493818"/>
              <a:gd name="connsiteX6" fmla="*/ 304800 w 3368293"/>
              <a:gd name="connsiteY6" fmla="*/ 1011382 h 2493818"/>
              <a:gd name="connsiteX7" fmla="*/ 387927 w 3368293"/>
              <a:gd name="connsiteY7" fmla="*/ 942109 h 2493818"/>
              <a:gd name="connsiteX8" fmla="*/ 401781 w 3368293"/>
              <a:gd name="connsiteY8" fmla="*/ 900545 h 2493818"/>
              <a:gd name="connsiteX9" fmla="*/ 415636 w 3368293"/>
              <a:gd name="connsiteY9" fmla="*/ 775854 h 2493818"/>
              <a:gd name="connsiteX10" fmla="*/ 429490 w 3368293"/>
              <a:gd name="connsiteY10" fmla="*/ 734291 h 2493818"/>
              <a:gd name="connsiteX11" fmla="*/ 471054 w 3368293"/>
              <a:gd name="connsiteY11" fmla="*/ 706582 h 2493818"/>
              <a:gd name="connsiteX12" fmla="*/ 568036 w 3368293"/>
              <a:gd name="connsiteY12" fmla="*/ 595745 h 2493818"/>
              <a:gd name="connsiteX13" fmla="*/ 595745 w 3368293"/>
              <a:gd name="connsiteY13" fmla="*/ 540327 h 2493818"/>
              <a:gd name="connsiteX14" fmla="*/ 651163 w 3368293"/>
              <a:gd name="connsiteY14" fmla="*/ 415636 h 2493818"/>
              <a:gd name="connsiteX15" fmla="*/ 734290 w 3368293"/>
              <a:gd name="connsiteY15" fmla="*/ 360218 h 2493818"/>
              <a:gd name="connsiteX16" fmla="*/ 817418 w 3368293"/>
              <a:gd name="connsiteY16" fmla="*/ 332509 h 2493818"/>
              <a:gd name="connsiteX17" fmla="*/ 942109 w 3368293"/>
              <a:gd name="connsiteY17" fmla="*/ 235527 h 2493818"/>
              <a:gd name="connsiteX18" fmla="*/ 969818 w 3368293"/>
              <a:gd name="connsiteY18" fmla="*/ 193963 h 2493818"/>
              <a:gd name="connsiteX19" fmla="*/ 1066800 w 3368293"/>
              <a:gd name="connsiteY19" fmla="*/ 96982 h 2493818"/>
              <a:gd name="connsiteX20" fmla="*/ 1205345 w 3368293"/>
              <a:gd name="connsiteY20" fmla="*/ 69272 h 2493818"/>
              <a:gd name="connsiteX21" fmla="*/ 1260763 w 3368293"/>
              <a:gd name="connsiteY21" fmla="*/ 55418 h 2493818"/>
              <a:gd name="connsiteX22" fmla="*/ 1302327 w 3368293"/>
              <a:gd name="connsiteY22" fmla="*/ 41563 h 2493818"/>
              <a:gd name="connsiteX23" fmla="*/ 1579418 w 3368293"/>
              <a:gd name="connsiteY23" fmla="*/ 13854 h 2493818"/>
              <a:gd name="connsiteX24" fmla="*/ 1704109 w 3368293"/>
              <a:gd name="connsiteY24" fmla="*/ 0 h 2493818"/>
              <a:gd name="connsiteX25" fmla="*/ 1828800 w 3368293"/>
              <a:gd name="connsiteY25" fmla="*/ 27709 h 2493818"/>
              <a:gd name="connsiteX26" fmla="*/ 1911927 w 3368293"/>
              <a:gd name="connsiteY26" fmla="*/ 55418 h 2493818"/>
              <a:gd name="connsiteX27" fmla="*/ 1953490 w 3368293"/>
              <a:gd name="connsiteY27" fmla="*/ 69272 h 2493818"/>
              <a:gd name="connsiteX28" fmla="*/ 1981200 w 3368293"/>
              <a:gd name="connsiteY28" fmla="*/ 96982 h 2493818"/>
              <a:gd name="connsiteX29" fmla="*/ 2064327 w 3368293"/>
              <a:gd name="connsiteY29" fmla="*/ 124691 h 2493818"/>
              <a:gd name="connsiteX30" fmla="*/ 2618509 w 3368293"/>
              <a:gd name="connsiteY30" fmla="*/ 152400 h 2493818"/>
              <a:gd name="connsiteX31" fmla="*/ 2743200 w 3368293"/>
              <a:gd name="connsiteY31" fmla="*/ 180109 h 2493818"/>
              <a:gd name="connsiteX32" fmla="*/ 2812472 w 3368293"/>
              <a:gd name="connsiteY32" fmla="*/ 193963 h 2493818"/>
              <a:gd name="connsiteX33" fmla="*/ 2895600 w 3368293"/>
              <a:gd name="connsiteY33" fmla="*/ 263236 h 2493818"/>
              <a:gd name="connsiteX34" fmla="*/ 2909454 w 3368293"/>
              <a:gd name="connsiteY34" fmla="*/ 304800 h 2493818"/>
              <a:gd name="connsiteX35" fmla="*/ 2964872 w 3368293"/>
              <a:gd name="connsiteY35" fmla="*/ 387927 h 2493818"/>
              <a:gd name="connsiteX36" fmla="*/ 3006436 w 3368293"/>
              <a:gd name="connsiteY36" fmla="*/ 512618 h 2493818"/>
              <a:gd name="connsiteX37" fmla="*/ 3020290 w 3368293"/>
              <a:gd name="connsiteY37" fmla="*/ 554182 h 2493818"/>
              <a:gd name="connsiteX38" fmla="*/ 3048000 w 3368293"/>
              <a:gd name="connsiteY38" fmla="*/ 595745 h 2493818"/>
              <a:gd name="connsiteX39" fmla="*/ 3089563 w 3368293"/>
              <a:gd name="connsiteY39" fmla="*/ 817418 h 2493818"/>
              <a:gd name="connsiteX40" fmla="*/ 3117272 w 3368293"/>
              <a:gd name="connsiteY40" fmla="*/ 900545 h 2493818"/>
              <a:gd name="connsiteX41" fmla="*/ 3144981 w 3368293"/>
              <a:gd name="connsiteY41" fmla="*/ 1163782 h 2493818"/>
              <a:gd name="connsiteX42" fmla="*/ 3158836 w 3368293"/>
              <a:gd name="connsiteY42" fmla="*/ 1274618 h 2493818"/>
              <a:gd name="connsiteX43" fmla="*/ 3186545 w 3368293"/>
              <a:gd name="connsiteY43" fmla="*/ 1537854 h 2493818"/>
              <a:gd name="connsiteX44" fmla="*/ 3200400 w 3368293"/>
              <a:gd name="connsiteY44" fmla="*/ 1579418 h 2493818"/>
              <a:gd name="connsiteX45" fmla="*/ 3228109 w 3368293"/>
              <a:gd name="connsiteY45" fmla="*/ 1620982 h 2493818"/>
              <a:gd name="connsiteX46" fmla="*/ 3241963 w 3368293"/>
              <a:gd name="connsiteY46" fmla="*/ 1676400 h 2493818"/>
              <a:gd name="connsiteX47" fmla="*/ 3283527 w 3368293"/>
              <a:gd name="connsiteY47" fmla="*/ 1814945 h 2493818"/>
              <a:gd name="connsiteX48" fmla="*/ 3297381 w 3368293"/>
              <a:gd name="connsiteY48" fmla="*/ 2022763 h 2493818"/>
              <a:gd name="connsiteX49" fmla="*/ 3325090 w 3368293"/>
              <a:gd name="connsiteY49" fmla="*/ 2119745 h 2493818"/>
              <a:gd name="connsiteX50" fmla="*/ 3338945 w 3368293"/>
              <a:gd name="connsiteY50" fmla="*/ 2216727 h 2493818"/>
              <a:gd name="connsiteX51" fmla="*/ 3352800 w 3368293"/>
              <a:gd name="connsiteY51" fmla="*/ 2258291 h 2493818"/>
              <a:gd name="connsiteX52" fmla="*/ 3366654 w 3368293"/>
              <a:gd name="connsiteY52" fmla="*/ 2341418 h 2493818"/>
              <a:gd name="connsiteX53" fmla="*/ 3311236 w 3368293"/>
              <a:gd name="connsiteY53" fmla="*/ 2493818 h 2493818"/>
              <a:gd name="connsiteX54" fmla="*/ 3269672 w 3368293"/>
              <a:gd name="connsiteY54" fmla="*/ 2479963 h 2493818"/>
              <a:gd name="connsiteX55" fmla="*/ 3255818 w 3368293"/>
              <a:gd name="connsiteY55" fmla="*/ 2424545 h 2493818"/>
              <a:gd name="connsiteX56" fmla="*/ 3241963 w 3368293"/>
              <a:gd name="connsiteY56" fmla="*/ 2341418 h 2493818"/>
              <a:gd name="connsiteX57" fmla="*/ 3214254 w 3368293"/>
              <a:gd name="connsiteY57" fmla="*/ 2299854 h 2493818"/>
              <a:gd name="connsiteX58" fmla="*/ 3200400 w 3368293"/>
              <a:gd name="connsiteY58" fmla="*/ 2258291 h 2493818"/>
              <a:gd name="connsiteX59" fmla="*/ 3172690 w 3368293"/>
              <a:gd name="connsiteY59" fmla="*/ 2230582 h 2493818"/>
              <a:gd name="connsiteX60" fmla="*/ 3103418 w 3368293"/>
              <a:gd name="connsiteY60" fmla="*/ 2105891 h 2493818"/>
              <a:gd name="connsiteX61" fmla="*/ 3075709 w 3368293"/>
              <a:gd name="connsiteY61" fmla="*/ 2008909 h 2493818"/>
              <a:gd name="connsiteX62" fmla="*/ 3020290 w 3368293"/>
              <a:gd name="connsiteY62" fmla="*/ 1925782 h 2493818"/>
              <a:gd name="connsiteX63" fmla="*/ 2978727 w 3368293"/>
              <a:gd name="connsiteY63" fmla="*/ 1745672 h 2493818"/>
              <a:gd name="connsiteX64" fmla="*/ 2964872 w 3368293"/>
              <a:gd name="connsiteY64" fmla="*/ 1704109 h 2493818"/>
              <a:gd name="connsiteX65" fmla="*/ 2951018 w 3368293"/>
              <a:gd name="connsiteY65" fmla="*/ 1662545 h 2493818"/>
              <a:gd name="connsiteX66" fmla="*/ 2895600 w 3368293"/>
              <a:gd name="connsiteY66" fmla="*/ 1579418 h 2493818"/>
              <a:gd name="connsiteX67" fmla="*/ 2840181 w 3368293"/>
              <a:gd name="connsiteY67" fmla="*/ 1440872 h 2493818"/>
              <a:gd name="connsiteX68" fmla="*/ 2770909 w 3368293"/>
              <a:gd name="connsiteY68" fmla="*/ 1233054 h 2493818"/>
              <a:gd name="connsiteX69" fmla="*/ 2757054 w 3368293"/>
              <a:gd name="connsiteY69" fmla="*/ 1191491 h 2493818"/>
              <a:gd name="connsiteX70" fmla="*/ 2743200 w 3368293"/>
              <a:gd name="connsiteY70" fmla="*/ 1149927 h 2493818"/>
              <a:gd name="connsiteX71" fmla="*/ 2715490 w 3368293"/>
              <a:gd name="connsiteY71" fmla="*/ 1122218 h 2493818"/>
              <a:gd name="connsiteX72" fmla="*/ 2701636 w 3368293"/>
              <a:gd name="connsiteY72" fmla="*/ 1080654 h 2493818"/>
              <a:gd name="connsiteX73" fmla="*/ 2729345 w 3368293"/>
              <a:gd name="connsiteY73" fmla="*/ 789709 h 2493818"/>
              <a:gd name="connsiteX74" fmla="*/ 2715490 w 3368293"/>
              <a:gd name="connsiteY74" fmla="*/ 692727 h 2493818"/>
              <a:gd name="connsiteX75" fmla="*/ 2673927 w 3368293"/>
              <a:gd name="connsiteY75" fmla="*/ 678872 h 2493818"/>
              <a:gd name="connsiteX76" fmla="*/ 2632363 w 3368293"/>
              <a:gd name="connsiteY76" fmla="*/ 637309 h 2493818"/>
              <a:gd name="connsiteX77" fmla="*/ 2563090 w 3368293"/>
              <a:gd name="connsiteY77" fmla="*/ 581891 h 2493818"/>
              <a:gd name="connsiteX78" fmla="*/ 2466109 w 3368293"/>
              <a:gd name="connsiteY78" fmla="*/ 595745 h 2493818"/>
              <a:gd name="connsiteX79" fmla="*/ 2410690 w 3368293"/>
              <a:gd name="connsiteY79" fmla="*/ 678872 h 2493818"/>
              <a:gd name="connsiteX80" fmla="*/ 2355272 w 3368293"/>
              <a:gd name="connsiteY80" fmla="*/ 748145 h 2493818"/>
              <a:gd name="connsiteX81" fmla="*/ 2327563 w 3368293"/>
              <a:gd name="connsiteY81" fmla="*/ 845127 h 2493818"/>
              <a:gd name="connsiteX82" fmla="*/ 2286000 w 3368293"/>
              <a:gd name="connsiteY82" fmla="*/ 872836 h 2493818"/>
              <a:gd name="connsiteX83" fmla="*/ 2230581 w 3368293"/>
              <a:gd name="connsiteY83" fmla="*/ 955963 h 2493818"/>
              <a:gd name="connsiteX84" fmla="*/ 2161309 w 3368293"/>
              <a:gd name="connsiteY84" fmla="*/ 1039091 h 2493818"/>
              <a:gd name="connsiteX85" fmla="*/ 1953490 w 3368293"/>
              <a:gd name="connsiteY85" fmla="*/ 1094509 h 2493818"/>
              <a:gd name="connsiteX86" fmla="*/ 1731818 w 3368293"/>
              <a:gd name="connsiteY86" fmla="*/ 1136072 h 2493818"/>
              <a:gd name="connsiteX87" fmla="*/ 1510145 w 3368293"/>
              <a:gd name="connsiteY87" fmla="*/ 1177636 h 2493818"/>
              <a:gd name="connsiteX88" fmla="*/ 1302327 w 3368293"/>
              <a:gd name="connsiteY88" fmla="*/ 1219200 h 2493818"/>
              <a:gd name="connsiteX89" fmla="*/ 1052945 w 3368293"/>
              <a:gd name="connsiteY89" fmla="*/ 1260763 h 2493818"/>
              <a:gd name="connsiteX90" fmla="*/ 928254 w 3368293"/>
              <a:gd name="connsiteY90" fmla="*/ 1288472 h 2493818"/>
              <a:gd name="connsiteX91" fmla="*/ 858981 w 3368293"/>
              <a:gd name="connsiteY91" fmla="*/ 1302327 h 2493818"/>
              <a:gd name="connsiteX92" fmla="*/ 803563 w 3368293"/>
              <a:gd name="connsiteY92" fmla="*/ 1316182 h 2493818"/>
              <a:gd name="connsiteX93" fmla="*/ 665018 w 3368293"/>
              <a:gd name="connsiteY93" fmla="*/ 1343891 h 2493818"/>
              <a:gd name="connsiteX94" fmla="*/ 581890 w 3368293"/>
              <a:gd name="connsiteY94" fmla="*/ 1371600 h 2493818"/>
              <a:gd name="connsiteX95" fmla="*/ 540327 w 3368293"/>
              <a:gd name="connsiteY95" fmla="*/ 1385454 h 2493818"/>
              <a:gd name="connsiteX96" fmla="*/ 471054 w 3368293"/>
              <a:gd name="connsiteY96" fmla="*/ 1399309 h 2493818"/>
              <a:gd name="connsiteX97" fmla="*/ 387927 w 3368293"/>
              <a:gd name="connsiteY97" fmla="*/ 1427018 h 2493818"/>
              <a:gd name="connsiteX98" fmla="*/ 304800 w 3368293"/>
              <a:gd name="connsiteY98" fmla="*/ 1454727 h 2493818"/>
              <a:gd name="connsiteX99" fmla="*/ 263236 w 3368293"/>
              <a:gd name="connsiteY99" fmla="*/ 1468582 h 2493818"/>
              <a:gd name="connsiteX100" fmla="*/ 180109 w 3368293"/>
              <a:gd name="connsiteY100" fmla="*/ 1482436 h 2493818"/>
              <a:gd name="connsiteX101" fmla="*/ 13854 w 3368293"/>
              <a:gd name="connsiteY101" fmla="*/ 1440872 h 2493818"/>
              <a:gd name="connsiteX102" fmla="*/ 0 w 3368293"/>
              <a:gd name="connsiteY102" fmla="*/ 1385454 h 2493818"/>
              <a:gd name="connsiteX103" fmla="*/ 27709 w 3368293"/>
              <a:gd name="connsiteY103" fmla="*/ 1233054 h 2493818"/>
              <a:gd name="connsiteX104" fmla="*/ 69272 w 3368293"/>
              <a:gd name="connsiteY104" fmla="*/ 1191491 h 2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68293" h="2493818">
                <a:moveTo>
                  <a:pt x="55418" y="1302327"/>
                </a:moveTo>
                <a:lnTo>
                  <a:pt x="96981" y="1177636"/>
                </a:lnTo>
                <a:cubicBezTo>
                  <a:pt x="101599" y="1163781"/>
                  <a:pt x="98685" y="1144173"/>
                  <a:pt x="110836" y="1136072"/>
                </a:cubicBezTo>
                <a:lnTo>
                  <a:pt x="152400" y="1108363"/>
                </a:lnTo>
                <a:cubicBezTo>
                  <a:pt x="161636" y="1094509"/>
                  <a:pt x="167107" y="1077202"/>
                  <a:pt x="180109" y="1066800"/>
                </a:cubicBezTo>
                <a:cubicBezTo>
                  <a:pt x="191513" y="1057677"/>
                  <a:pt x="208610" y="1059476"/>
                  <a:pt x="221672" y="1052945"/>
                </a:cubicBezTo>
                <a:cubicBezTo>
                  <a:pt x="329091" y="999235"/>
                  <a:pt x="200338" y="1046201"/>
                  <a:pt x="304800" y="1011382"/>
                </a:cubicBezTo>
                <a:cubicBezTo>
                  <a:pt x="335466" y="990937"/>
                  <a:pt x="366594" y="974108"/>
                  <a:pt x="387927" y="942109"/>
                </a:cubicBezTo>
                <a:cubicBezTo>
                  <a:pt x="396028" y="929958"/>
                  <a:pt x="397163" y="914400"/>
                  <a:pt x="401781" y="900545"/>
                </a:cubicBezTo>
                <a:cubicBezTo>
                  <a:pt x="406399" y="858981"/>
                  <a:pt x="408761" y="817104"/>
                  <a:pt x="415636" y="775854"/>
                </a:cubicBezTo>
                <a:cubicBezTo>
                  <a:pt x="418037" y="761449"/>
                  <a:pt x="420367" y="745695"/>
                  <a:pt x="429490" y="734291"/>
                </a:cubicBezTo>
                <a:cubicBezTo>
                  <a:pt x="439892" y="721289"/>
                  <a:pt x="458523" y="717547"/>
                  <a:pt x="471054" y="706582"/>
                </a:cubicBezTo>
                <a:cubicBezTo>
                  <a:pt x="514848" y="668262"/>
                  <a:pt x="541208" y="642693"/>
                  <a:pt x="568036" y="595745"/>
                </a:cubicBezTo>
                <a:cubicBezTo>
                  <a:pt x="578283" y="577813"/>
                  <a:pt x="588075" y="559503"/>
                  <a:pt x="595745" y="540327"/>
                </a:cubicBezTo>
                <a:cubicBezTo>
                  <a:pt x="609240" y="506588"/>
                  <a:pt x="618357" y="444341"/>
                  <a:pt x="651163" y="415636"/>
                </a:cubicBezTo>
                <a:cubicBezTo>
                  <a:pt x="676225" y="393706"/>
                  <a:pt x="702697" y="370749"/>
                  <a:pt x="734290" y="360218"/>
                </a:cubicBezTo>
                <a:lnTo>
                  <a:pt x="817418" y="332509"/>
                </a:lnTo>
                <a:cubicBezTo>
                  <a:pt x="875346" y="293890"/>
                  <a:pt x="901414" y="284361"/>
                  <a:pt x="942109" y="235527"/>
                </a:cubicBezTo>
                <a:cubicBezTo>
                  <a:pt x="952769" y="222735"/>
                  <a:pt x="960582" y="207818"/>
                  <a:pt x="969818" y="193963"/>
                </a:cubicBezTo>
                <a:cubicBezTo>
                  <a:pt x="987240" y="141697"/>
                  <a:pt x="987400" y="112863"/>
                  <a:pt x="1066800" y="96982"/>
                </a:cubicBezTo>
                <a:cubicBezTo>
                  <a:pt x="1112982" y="87745"/>
                  <a:pt x="1159655" y="80694"/>
                  <a:pt x="1205345" y="69272"/>
                </a:cubicBezTo>
                <a:cubicBezTo>
                  <a:pt x="1223818" y="64654"/>
                  <a:pt x="1242454" y="60649"/>
                  <a:pt x="1260763" y="55418"/>
                </a:cubicBezTo>
                <a:cubicBezTo>
                  <a:pt x="1274805" y="51406"/>
                  <a:pt x="1287846" y="43452"/>
                  <a:pt x="1302327" y="41563"/>
                </a:cubicBezTo>
                <a:cubicBezTo>
                  <a:pt x="1394372" y="29557"/>
                  <a:pt x="1487086" y="23405"/>
                  <a:pt x="1579418" y="13854"/>
                </a:cubicBezTo>
                <a:lnTo>
                  <a:pt x="1704109" y="0"/>
                </a:lnTo>
                <a:cubicBezTo>
                  <a:pt x="1743666" y="7911"/>
                  <a:pt x="1789663" y="15968"/>
                  <a:pt x="1828800" y="27709"/>
                </a:cubicBezTo>
                <a:cubicBezTo>
                  <a:pt x="1856776" y="36102"/>
                  <a:pt x="1884218" y="46182"/>
                  <a:pt x="1911927" y="55418"/>
                </a:cubicBezTo>
                <a:lnTo>
                  <a:pt x="1953490" y="69272"/>
                </a:lnTo>
                <a:cubicBezTo>
                  <a:pt x="1962727" y="78509"/>
                  <a:pt x="1969516" y="91140"/>
                  <a:pt x="1981200" y="96982"/>
                </a:cubicBezTo>
                <a:cubicBezTo>
                  <a:pt x="2007324" y="110044"/>
                  <a:pt x="2036618" y="115455"/>
                  <a:pt x="2064327" y="124691"/>
                </a:cubicBezTo>
                <a:cubicBezTo>
                  <a:pt x="2268050" y="192598"/>
                  <a:pt x="2091333" y="138152"/>
                  <a:pt x="2618509" y="152400"/>
                </a:cubicBezTo>
                <a:lnTo>
                  <a:pt x="2743200" y="180109"/>
                </a:lnTo>
                <a:cubicBezTo>
                  <a:pt x="2766225" y="185043"/>
                  <a:pt x="2790423" y="185695"/>
                  <a:pt x="2812472" y="193963"/>
                </a:cubicBezTo>
                <a:cubicBezTo>
                  <a:pt x="2843335" y="205536"/>
                  <a:pt x="2874037" y="241673"/>
                  <a:pt x="2895600" y="263236"/>
                </a:cubicBezTo>
                <a:cubicBezTo>
                  <a:pt x="2900218" y="277091"/>
                  <a:pt x="2902362" y="292034"/>
                  <a:pt x="2909454" y="304800"/>
                </a:cubicBezTo>
                <a:cubicBezTo>
                  <a:pt x="2925627" y="333911"/>
                  <a:pt x="2954341" y="356334"/>
                  <a:pt x="2964872" y="387927"/>
                </a:cubicBezTo>
                <a:lnTo>
                  <a:pt x="3006436" y="512618"/>
                </a:lnTo>
                <a:cubicBezTo>
                  <a:pt x="3011054" y="526473"/>
                  <a:pt x="3012189" y="542031"/>
                  <a:pt x="3020290" y="554182"/>
                </a:cubicBezTo>
                <a:lnTo>
                  <a:pt x="3048000" y="595745"/>
                </a:lnTo>
                <a:cubicBezTo>
                  <a:pt x="3111481" y="786189"/>
                  <a:pt x="3039281" y="549244"/>
                  <a:pt x="3089563" y="817418"/>
                </a:cubicBezTo>
                <a:cubicBezTo>
                  <a:pt x="3094946" y="846126"/>
                  <a:pt x="3117272" y="900545"/>
                  <a:pt x="3117272" y="900545"/>
                </a:cubicBezTo>
                <a:cubicBezTo>
                  <a:pt x="3126508" y="988291"/>
                  <a:pt x="3135237" y="1076091"/>
                  <a:pt x="3144981" y="1163782"/>
                </a:cubicBezTo>
                <a:cubicBezTo>
                  <a:pt x="3149093" y="1200787"/>
                  <a:pt x="3154724" y="1237613"/>
                  <a:pt x="3158836" y="1274618"/>
                </a:cubicBezTo>
                <a:cubicBezTo>
                  <a:pt x="3168579" y="1362308"/>
                  <a:pt x="3174624" y="1450433"/>
                  <a:pt x="3186545" y="1537854"/>
                </a:cubicBezTo>
                <a:cubicBezTo>
                  <a:pt x="3188518" y="1552324"/>
                  <a:pt x="3193869" y="1566356"/>
                  <a:pt x="3200400" y="1579418"/>
                </a:cubicBezTo>
                <a:cubicBezTo>
                  <a:pt x="3207847" y="1594311"/>
                  <a:pt x="3218873" y="1607127"/>
                  <a:pt x="3228109" y="1620982"/>
                </a:cubicBezTo>
                <a:cubicBezTo>
                  <a:pt x="3232727" y="1639455"/>
                  <a:pt x="3236492" y="1658162"/>
                  <a:pt x="3241963" y="1676400"/>
                </a:cubicBezTo>
                <a:cubicBezTo>
                  <a:pt x="3292565" y="1845076"/>
                  <a:pt x="3251589" y="1687196"/>
                  <a:pt x="3283527" y="1814945"/>
                </a:cubicBezTo>
                <a:cubicBezTo>
                  <a:pt x="3288145" y="1884218"/>
                  <a:pt x="3290113" y="1953718"/>
                  <a:pt x="3297381" y="2022763"/>
                </a:cubicBezTo>
                <a:cubicBezTo>
                  <a:pt x="3300057" y="2048186"/>
                  <a:pt x="3316505" y="2093988"/>
                  <a:pt x="3325090" y="2119745"/>
                </a:cubicBezTo>
                <a:cubicBezTo>
                  <a:pt x="3329708" y="2152072"/>
                  <a:pt x="3332541" y="2184706"/>
                  <a:pt x="3338945" y="2216727"/>
                </a:cubicBezTo>
                <a:cubicBezTo>
                  <a:pt x="3341809" y="2231048"/>
                  <a:pt x="3349632" y="2244035"/>
                  <a:pt x="3352800" y="2258291"/>
                </a:cubicBezTo>
                <a:cubicBezTo>
                  <a:pt x="3358894" y="2285713"/>
                  <a:pt x="3362036" y="2313709"/>
                  <a:pt x="3366654" y="2341418"/>
                </a:cubicBezTo>
                <a:cubicBezTo>
                  <a:pt x="3360414" y="2403820"/>
                  <a:pt x="3393977" y="2493818"/>
                  <a:pt x="3311236" y="2493818"/>
                </a:cubicBezTo>
                <a:cubicBezTo>
                  <a:pt x="3296632" y="2493818"/>
                  <a:pt x="3283527" y="2484581"/>
                  <a:pt x="3269672" y="2479963"/>
                </a:cubicBezTo>
                <a:cubicBezTo>
                  <a:pt x="3265054" y="2461490"/>
                  <a:pt x="3259552" y="2443216"/>
                  <a:pt x="3255818" y="2424545"/>
                </a:cubicBezTo>
                <a:cubicBezTo>
                  <a:pt x="3250309" y="2396999"/>
                  <a:pt x="3250846" y="2368068"/>
                  <a:pt x="3241963" y="2341418"/>
                </a:cubicBezTo>
                <a:cubicBezTo>
                  <a:pt x="3236697" y="2325621"/>
                  <a:pt x="3223490" y="2313709"/>
                  <a:pt x="3214254" y="2299854"/>
                </a:cubicBezTo>
                <a:cubicBezTo>
                  <a:pt x="3209636" y="2286000"/>
                  <a:pt x="3207914" y="2270814"/>
                  <a:pt x="3200400" y="2258291"/>
                </a:cubicBezTo>
                <a:cubicBezTo>
                  <a:pt x="3193679" y="2247090"/>
                  <a:pt x="3178532" y="2242265"/>
                  <a:pt x="3172690" y="2230582"/>
                </a:cubicBezTo>
                <a:cubicBezTo>
                  <a:pt x="3104878" y="2094959"/>
                  <a:pt x="3188379" y="2190852"/>
                  <a:pt x="3103418" y="2105891"/>
                </a:cubicBezTo>
                <a:cubicBezTo>
                  <a:pt x="3100158" y="2092851"/>
                  <a:pt x="3084742" y="2025168"/>
                  <a:pt x="3075709" y="2008909"/>
                </a:cubicBezTo>
                <a:cubicBezTo>
                  <a:pt x="3059536" y="1979798"/>
                  <a:pt x="3020290" y="1925782"/>
                  <a:pt x="3020290" y="1925782"/>
                </a:cubicBezTo>
                <a:cubicBezTo>
                  <a:pt x="3002306" y="1799890"/>
                  <a:pt x="3016762" y="1859776"/>
                  <a:pt x="2978727" y="1745672"/>
                </a:cubicBezTo>
                <a:lnTo>
                  <a:pt x="2964872" y="1704109"/>
                </a:lnTo>
                <a:cubicBezTo>
                  <a:pt x="2960254" y="1690254"/>
                  <a:pt x="2959119" y="1674696"/>
                  <a:pt x="2951018" y="1662545"/>
                </a:cubicBezTo>
                <a:lnTo>
                  <a:pt x="2895600" y="1579418"/>
                </a:lnTo>
                <a:cubicBezTo>
                  <a:pt x="2864722" y="1455910"/>
                  <a:pt x="2894818" y="1495511"/>
                  <a:pt x="2840181" y="1440872"/>
                </a:cubicBezTo>
                <a:lnTo>
                  <a:pt x="2770909" y="1233054"/>
                </a:lnTo>
                <a:lnTo>
                  <a:pt x="2757054" y="1191491"/>
                </a:lnTo>
                <a:cubicBezTo>
                  <a:pt x="2752436" y="1177636"/>
                  <a:pt x="2753527" y="1160253"/>
                  <a:pt x="2743200" y="1149927"/>
                </a:cubicBezTo>
                <a:lnTo>
                  <a:pt x="2715490" y="1122218"/>
                </a:lnTo>
                <a:cubicBezTo>
                  <a:pt x="2710872" y="1108363"/>
                  <a:pt x="2701636" y="1095258"/>
                  <a:pt x="2701636" y="1080654"/>
                </a:cubicBezTo>
                <a:cubicBezTo>
                  <a:pt x="2701636" y="967379"/>
                  <a:pt x="2714475" y="893799"/>
                  <a:pt x="2729345" y="789709"/>
                </a:cubicBezTo>
                <a:cubicBezTo>
                  <a:pt x="2724727" y="757382"/>
                  <a:pt x="2730094" y="721935"/>
                  <a:pt x="2715490" y="692727"/>
                </a:cubicBezTo>
                <a:cubicBezTo>
                  <a:pt x="2708959" y="679665"/>
                  <a:pt x="2686078" y="686973"/>
                  <a:pt x="2673927" y="678872"/>
                </a:cubicBezTo>
                <a:cubicBezTo>
                  <a:pt x="2657624" y="668004"/>
                  <a:pt x="2647415" y="649852"/>
                  <a:pt x="2632363" y="637309"/>
                </a:cubicBezTo>
                <a:cubicBezTo>
                  <a:pt x="2527495" y="549920"/>
                  <a:pt x="2643710" y="662508"/>
                  <a:pt x="2563090" y="581891"/>
                </a:cubicBezTo>
                <a:cubicBezTo>
                  <a:pt x="2530763" y="586509"/>
                  <a:pt x="2493659" y="578213"/>
                  <a:pt x="2466109" y="595745"/>
                </a:cubicBezTo>
                <a:cubicBezTo>
                  <a:pt x="2438013" y="613624"/>
                  <a:pt x="2410690" y="678872"/>
                  <a:pt x="2410690" y="678872"/>
                </a:cubicBezTo>
                <a:cubicBezTo>
                  <a:pt x="2375868" y="783344"/>
                  <a:pt x="2426892" y="658620"/>
                  <a:pt x="2355272" y="748145"/>
                </a:cubicBezTo>
                <a:cubicBezTo>
                  <a:pt x="2341111" y="765847"/>
                  <a:pt x="2337510" y="830206"/>
                  <a:pt x="2327563" y="845127"/>
                </a:cubicBezTo>
                <a:cubicBezTo>
                  <a:pt x="2318327" y="858981"/>
                  <a:pt x="2299854" y="863600"/>
                  <a:pt x="2286000" y="872836"/>
                </a:cubicBezTo>
                <a:lnTo>
                  <a:pt x="2230581" y="955963"/>
                </a:lnTo>
                <a:cubicBezTo>
                  <a:pt x="2214668" y="979832"/>
                  <a:pt x="2187977" y="1025757"/>
                  <a:pt x="2161309" y="1039091"/>
                </a:cubicBezTo>
                <a:cubicBezTo>
                  <a:pt x="2072157" y="1083667"/>
                  <a:pt x="2039959" y="1077215"/>
                  <a:pt x="1953490" y="1094509"/>
                </a:cubicBezTo>
                <a:cubicBezTo>
                  <a:pt x="1736046" y="1137998"/>
                  <a:pt x="1917640" y="1109527"/>
                  <a:pt x="1731818" y="1136072"/>
                </a:cubicBezTo>
                <a:cubicBezTo>
                  <a:pt x="1604660" y="1178459"/>
                  <a:pt x="1677753" y="1160876"/>
                  <a:pt x="1510145" y="1177636"/>
                </a:cubicBezTo>
                <a:cubicBezTo>
                  <a:pt x="1383197" y="1228415"/>
                  <a:pt x="1492831" y="1191985"/>
                  <a:pt x="1302327" y="1219200"/>
                </a:cubicBezTo>
                <a:cubicBezTo>
                  <a:pt x="1218900" y="1231118"/>
                  <a:pt x="1052945" y="1260763"/>
                  <a:pt x="1052945" y="1260763"/>
                </a:cubicBezTo>
                <a:cubicBezTo>
                  <a:pt x="979659" y="1285192"/>
                  <a:pt x="1035543" y="1268965"/>
                  <a:pt x="928254" y="1288472"/>
                </a:cubicBezTo>
                <a:cubicBezTo>
                  <a:pt x="905086" y="1292684"/>
                  <a:pt x="881969" y="1297218"/>
                  <a:pt x="858981" y="1302327"/>
                </a:cubicBezTo>
                <a:cubicBezTo>
                  <a:pt x="840393" y="1306458"/>
                  <a:pt x="822234" y="1312448"/>
                  <a:pt x="803563" y="1316182"/>
                </a:cubicBezTo>
                <a:cubicBezTo>
                  <a:pt x="728649" y="1331165"/>
                  <a:pt x="729390" y="1324579"/>
                  <a:pt x="665018" y="1343891"/>
                </a:cubicBezTo>
                <a:cubicBezTo>
                  <a:pt x="637042" y="1352284"/>
                  <a:pt x="609599" y="1362364"/>
                  <a:pt x="581890" y="1371600"/>
                </a:cubicBezTo>
                <a:cubicBezTo>
                  <a:pt x="568036" y="1376218"/>
                  <a:pt x="554647" y="1382590"/>
                  <a:pt x="540327" y="1385454"/>
                </a:cubicBezTo>
                <a:cubicBezTo>
                  <a:pt x="517236" y="1390072"/>
                  <a:pt x="493773" y="1393113"/>
                  <a:pt x="471054" y="1399309"/>
                </a:cubicBezTo>
                <a:cubicBezTo>
                  <a:pt x="442875" y="1406994"/>
                  <a:pt x="415636" y="1417782"/>
                  <a:pt x="387927" y="1427018"/>
                </a:cubicBezTo>
                <a:lnTo>
                  <a:pt x="304800" y="1454727"/>
                </a:lnTo>
                <a:cubicBezTo>
                  <a:pt x="290945" y="1459345"/>
                  <a:pt x="277641" y="1466181"/>
                  <a:pt x="263236" y="1468582"/>
                </a:cubicBezTo>
                <a:lnTo>
                  <a:pt x="180109" y="1482436"/>
                </a:lnTo>
                <a:cubicBezTo>
                  <a:pt x="141753" y="1478601"/>
                  <a:pt x="42525" y="1498216"/>
                  <a:pt x="13854" y="1440872"/>
                </a:cubicBezTo>
                <a:cubicBezTo>
                  <a:pt x="5339" y="1423841"/>
                  <a:pt x="4618" y="1403927"/>
                  <a:pt x="0" y="1385454"/>
                </a:cubicBezTo>
                <a:cubicBezTo>
                  <a:pt x="588" y="1380750"/>
                  <a:pt x="7994" y="1262627"/>
                  <a:pt x="27709" y="1233054"/>
                </a:cubicBezTo>
                <a:cubicBezTo>
                  <a:pt x="38577" y="1216752"/>
                  <a:pt x="69272" y="1191491"/>
                  <a:pt x="69272" y="1191491"/>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 name="Rectangle 3"/>
          <p:cNvSpPr/>
          <p:nvPr/>
        </p:nvSpPr>
        <p:spPr>
          <a:xfrm>
            <a:off x="6853598" y="2133600"/>
            <a:ext cx="1944787" cy="3460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rPr>
              <a:t>Cyclones usually hit the coastal area.</a:t>
            </a:r>
            <a:endParaRPr lang="en-US" sz="3200" b="1" dirty="0">
              <a:solidFill>
                <a:schemeClr val="tx1"/>
              </a:solidFill>
            </a:endParaRPr>
          </a:p>
        </p:txBody>
      </p:sp>
      <p:sp>
        <p:nvSpPr>
          <p:cNvPr id="12" name="Rectangle 11"/>
          <p:cNvSpPr/>
          <p:nvPr/>
        </p:nvSpPr>
        <p:spPr>
          <a:xfrm>
            <a:off x="341212" y="2133600"/>
            <a:ext cx="1944787" cy="3460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relating to, or near a </a:t>
            </a:r>
            <a:r>
              <a:rPr lang="en-US" sz="3200" b="1" dirty="0" smtClean="0">
                <a:solidFill>
                  <a:schemeClr val="tx1"/>
                </a:solidFill>
              </a:rPr>
              <a:t>coast (sea side).</a:t>
            </a:r>
            <a:endParaRPr lang="en-US" sz="3200" b="1" dirty="0">
              <a:solidFill>
                <a:schemeClr val="tx1"/>
              </a:solidFill>
            </a:endParaRPr>
          </a:p>
        </p:txBody>
      </p:sp>
    </p:spTree>
    <p:extLst>
      <p:ext uri="{BB962C8B-B14F-4D97-AF65-F5344CB8AC3E}">
        <p14:creationId xmlns:p14="http://schemas.microsoft.com/office/powerpoint/2010/main" val="58899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repeatCount="indefinite" fill="hold" grpId="0" nodeType="afterEffect">
                                  <p:stCondLst>
                                    <p:cond delay="0"/>
                                  </p:stCondLst>
                                  <p:endCondLst>
                                    <p:cond evt="onNext" delay="0">
                                      <p:tgtEl>
                                        <p:sldTgt/>
                                      </p:tgtEl>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5"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Adverse</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1842654" y="990600"/>
            <a:ext cx="5742709"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dirty="0" smtClean="0"/>
              <a:t>preventing success or development; </a:t>
            </a:r>
            <a:r>
              <a:rPr lang="en-US" sz="2800" dirty="0"/>
              <a:t>harmful; </a:t>
            </a:r>
            <a:r>
              <a:rPr lang="en-US" sz="2800" dirty="0" smtClean="0"/>
              <a:t>unfavorable </a:t>
            </a:r>
            <a:endParaRPr lang="en-US" sz="2800"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4666" y="2056698"/>
            <a:ext cx="5506734" cy="3659594"/>
          </a:xfrm>
          <a:prstGeom prst="rect">
            <a:avLst/>
          </a:prstGeom>
          <a:ln>
            <a:solidFill>
              <a:schemeClr val="tx1"/>
            </a:solidFill>
          </a:ln>
        </p:spPr>
      </p:pic>
      <p:sp>
        <p:nvSpPr>
          <p:cNvPr id="11" name="TextBox 10"/>
          <p:cNvSpPr txBox="1"/>
          <p:nvPr/>
        </p:nvSpPr>
        <p:spPr>
          <a:xfrm>
            <a:off x="1447801" y="5867399"/>
            <a:ext cx="6629400"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dirty="0" smtClean="0"/>
              <a:t>The land is adverse of growing crops.</a:t>
            </a:r>
            <a:endParaRPr lang="en-US" sz="3200" dirty="0"/>
          </a:p>
        </p:txBody>
      </p:sp>
    </p:spTree>
    <p:extLst>
      <p:ext uri="{BB962C8B-B14F-4D97-AF65-F5344CB8AC3E}">
        <p14:creationId xmlns:p14="http://schemas.microsoft.com/office/powerpoint/2010/main" val="416176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spell</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438400" y="1102591"/>
            <a:ext cx="5092274" cy="646331"/>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pPr algn="ctr"/>
            <a:r>
              <a:rPr lang="en-US" sz="3600" dirty="0" smtClean="0"/>
              <a:t>a </a:t>
            </a:r>
            <a:r>
              <a:rPr lang="en-US" sz="3600" dirty="0"/>
              <a:t>period of time </a:t>
            </a:r>
          </a:p>
        </p:txBody>
      </p:sp>
      <p:sp>
        <p:nvSpPr>
          <p:cNvPr id="11" name="TextBox 10"/>
          <p:cNvSpPr txBox="1"/>
          <p:nvPr/>
        </p:nvSpPr>
        <p:spPr>
          <a:xfrm>
            <a:off x="152400" y="4925809"/>
            <a:ext cx="8715499"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dirty="0" smtClean="0"/>
              <a:t>During the </a:t>
            </a:r>
            <a:r>
              <a:rPr lang="en-US" sz="3200" b="1" dirty="0" smtClean="0"/>
              <a:t>cold spell </a:t>
            </a:r>
            <a:r>
              <a:rPr lang="en-US" sz="3200" dirty="0" smtClean="0"/>
              <a:t>poor people suffer more.</a:t>
            </a:r>
            <a:endParaRPr lang="en-US" sz="32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916" y="2194637"/>
            <a:ext cx="4247683" cy="2559501"/>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599" y="2194638"/>
            <a:ext cx="3660680" cy="2559500"/>
          </a:xfrm>
          <a:prstGeom prst="rect">
            <a:avLst/>
          </a:prstGeom>
        </p:spPr>
      </p:pic>
    </p:spTree>
    <p:extLst>
      <p:ext uri="{BB962C8B-B14F-4D97-AF65-F5344CB8AC3E}">
        <p14:creationId xmlns:p14="http://schemas.microsoft.com/office/powerpoint/2010/main" val="40433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25"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
                            </p:stCondLst>
                            <p:childTnLst>
                              <p:par>
                                <p:cTn id="28" presetID="25"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Prolonged</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299126" y="914400"/>
            <a:ext cx="6082874"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dirty="0"/>
              <a:t>continuing for a long time or longer than usual; lengthy.</a:t>
            </a:r>
          </a:p>
        </p:txBody>
      </p:sp>
      <p:sp>
        <p:nvSpPr>
          <p:cNvPr id="11" name="TextBox 10"/>
          <p:cNvSpPr txBox="1"/>
          <p:nvPr/>
        </p:nvSpPr>
        <p:spPr>
          <a:xfrm>
            <a:off x="263236" y="5486400"/>
            <a:ext cx="8715499"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b="1" dirty="0" smtClean="0"/>
              <a:t>Prolonged</a:t>
            </a:r>
            <a:r>
              <a:rPr lang="en-US" sz="3200" dirty="0" smtClean="0"/>
              <a:t> illness is giving him much suffering.</a:t>
            </a:r>
            <a:endParaRPr lang="en-US" sz="32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b="18640"/>
          <a:stretch/>
        </p:blipFill>
        <p:spPr>
          <a:xfrm>
            <a:off x="2017512" y="2057399"/>
            <a:ext cx="5373888" cy="3275885"/>
          </a:xfrm>
          <a:prstGeom prst="rect">
            <a:avLst/>
          </a:prstGeom>
          <a:ln>
            <a:solidFill>
              <a:schemeClr val="tx1"/>
            </a:solidFill>
          </a:ln>
        </p:spPr>
      </p:pic>
    </p:spTree>
    <p:extLst>
      <p:ext uri="{BB962C8B-B14F-4D97-AF65-F5344CB8AC3E}">
        <p14:creationId xmlns:p14="http://schemas.microsoft.com/office/powerpoint/2010/main" val="394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458200" cy="830997"/>
          </a:xfrm>
          <a:prstGeom prst="rect">
            <a:avLst/>
          </a:prstGeom>
          <a:noFill/>
          <a:ln>
            <a:noFill/>
          </a:ln>
        </p:spPr>
        <p:txBody>
          <a:bodyPr wrap="square" rtlCol="0">
            <a:spAutoFit/>
          </a:bodyPr>
          <a:lstStyle/>
          <a:p>
            <a:r>
              <a:rPr lang="en-US" sz="2400" b="1" dirty="0" smtClean="0"/>
              <a:t>Go to the textbook and read the passage from section A and write the answer of the following questions. </a:t>
            </a:r>
            <a:endParaRPr lang="en-US" sz="2400" b="1" dirty="0"/>
          </a:p>
        </p:txBody>
      </p:sp>
      <p:sp>
        <p:nvSpPr>
          <p:cNvPr id="3" name="TextBox 2"/>
          <p:cNvSpPr txBox="1"/>
          <p:nvPr/>
        </p:nvSpPr>
        <p:spPr>
          <a:xfrm>
            <a:off x="533400" y="3998893"/>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3. Why will millions of coastal people be homeless?</a:t>
            </a:r>
          </a:p>
        </p:txBody>
      </p:sp>
      <p:sp>
        <p:nvSpPr>
          <p:cNvPr id="4" name="TextBox 3"/>
          <p:cNvSpPr txBox="1"/>
          <p:nvPr/>
        </p:nvSpPr>
        <p:spPr>
          <a:xfrm>
            <a:off x="495300" y="1524000"/>
            <a:ext cx="82296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1. What cause the water logging and landslides?</a:t>
            </a:r>
          </a:p>
        </p:txBody>
      </p:sp>
      <p:sp>
        <p:nvSpPr>
          <p:cNvPr id="5" name="TextBox 4"/>
          <p:cNvSpPr txBox="1"/>
          <p:nvPr/>
        </p:nvSpPr>
        <p:spPr>
          <a:xfrm>
            <a:off x="533400" y="29718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2. What happened in 2009?</a:t>
            </a:r>
          </a:p>
        </p:txBody>
      </p:sp>
      <p:sp>
        <p:nvSpPr>
          <p:cNvPr id="6" name="Rectangle 5"/>
          <p:cNvSpPr/>
          <p:nvPr/>
        </p:nvSpPr>
        <p:spPr>
          <a:xfrm>
            <a:off x="2514600" y="0"/>
            <a:ext cx="3810000" cy="685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a:t>
            </a:r>
            <a:endParaRPr lang="en-US" sz="3600" b="1" dirty="0">
              <a:solidFill>
                <a:schemeClr val="tx1"/>
              </a:solidFill>
            </a:endParaRPr>
          </a:p>
        </p:txBody>
      </p:sp>
      <p:sp>
        <p:nvSpPr>
          <p:cNvPr id="7" name="TextBox 6"/>
          <p:cNvSpPr txBox="1"/>
          <p:nvPr/>
        </p:nvSpPr>
        <p:spPr>
          <a:xfrm>
            <a:off x="2133600" y="19812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H</a:t>
            </a:r>
            <a:r>
              <a:rPr lang="en-US" sz="2800" dirty="0" smtClean="0">
                <a:solidFill>
                  <a:srgbClr val="0070C0"/>
                </a:solidFill>
              </a:rPr>
              <a:t>eavy </a:t>
            </a:r>
            <a:r>
              <a:rPr lang="en-US" sz="2800" dirty="0">
                <a:solidFill>
                  <a:srgbClr val="0070C0"/>
                </a:solidFill>
              </a:rPr>
              <a:t>rainfalls </a:t>
            </a:r>
            <a:r>
              <a:rPr lang="en-US" sz="2800" dirty="0" smtClean="0">
                <a:solidFill>
                  <a:srgbClr val="0070C0"/>
                </a:solidFill>
              </a:rPr>
              <a:t>cause water </a:t>
            </a:r>
            <a:r>
              <a:rPr lang="en-US" sz="2800" dirty="0">
                <a:solidFill>
                  <a:srgbClr val="0070C0"/>
                </a:solidFill>
              </a:rPr>
              <a:t>logging and landslides.</a:t>
            </a:r>
          </a:p>
        </p:txBody>
      </p:sp>
      <p:sp>
        <p:nvSpPr>
          <p:cNvPr id="8" name="Rectangle 7"/>
          <p:cNvSpPr/>
          <p:nvPr/>
        </p:nvSpPr>
        <p:spPr>
          <a:xfrm>
            <a:off x="495300" y="19812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9" name="Rectangle 8"/>
          <p:cNvSpPr/>
          <p:nvPr/>
        </p:nvSpPr>
        <p:spPr>
          <a:xfrm>
            <a:off x="533400" y="3468707"/>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0" name="TextBox 9"/>
          <p:cNvSpPr txBox="1"/>
          <p:nvPr/>
        </p:nvSpPr>
        <p:spPr>
          <a:xfrm>
            <a:off x="2133600" y="3429000"/>
            <a:ext cx="6591300" cy="523220"/>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The Aila caused the damaged in 2009.</a:t>
            </a:r>
            <a:endParaRPr lang="en-US" sz="2800" b="1" dirty="0">
              <a:solidFill>
                <a:srgbClr val="0070C0"/>
              </a:solidFill>
            </a:endParaRPr>
          </a:p>
        </p:txBody>
      </p:sp>
      <p:sp>
        <p:nvSpPr>
          <p:cNvPr id="11" name="Rectangle 10"/>
          <p:cNvSpPr/>
          <p:nvPr/>
        </p:nvSpPr>
        <p:spPr>
          <a:xfrm>
            <a:off x="533400" y="4456093"/>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2" name="TextBox 11"/>
          <p:cNvSpPr txBox="1"/>
          <p:nvPr/>
        </p:nvSpPr>
        <p:spPr>
          <a:xfrm>
            <a:off x="2133600" y="4456093"/>
            <a:ext cx="6591300" cy="1815882"/>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It </a:t>
            </a:r>
            <a:r>
              <a:rPr lang="en-US" sz="2800" dirty="0" smtClean="0">
                <a:solidFill>
                  <a:srgbClr val="0070C0"/>
                </a:solidFill>
              </a:rPr>
              <a:t>is estimated </a:t>
            </a:r>
            <a:r>
              <a:rPr lang="en-US" sz="2800" dirty="0">
                <a:solidFill>
                  <a:srgbClr val="0070C0"/>
                </a:solidFill>
              </a:rPr>
              <a:t>that a 45 </a:t>
            </a:r>
            <a:r>
              <a:rPr lang="en-US" sz="2800" dirty="0" smtClean="0">
                <a:solidFill>
                  <a:srgbClr val="0070C0"/>
                </a:solidFill>
              </a:rPr>
              <a:t>centimeters </a:t>
            </a:r>
            <a:r>
              <a:rPr lang="en-US" sz="2800" dirty="0">
                <a:solidFill>
                  <a:srgbClr val="0070C0"/>
                </a:solidFill>
              </a:rPr>
              <a:t>rise of sea-level will flood almost 10.9 percent of</a:t>
            </a:r>
          </a:p>
          <a:p>
            <a:r>
              <a:rPr lang="en-US" sz="2800" dirty="0">
                <a:solidFill>
                  <a:srgbClr val="0070C0"/>
                </a:solidFill>
              </a:rPr>
              <a:t>our territory and will make 5.5 million people of our coastal regions homeless.</a:t>
            </a:r>
          </a:p>
        </p:txBody>
      </p:sp>
    </p:spTree>
    <p:extLst>
      <p:ext uri="{BB962C8B-B14F-4D97-AF65-F5344CB8AC3E}">
        <p14:creationId xmlns:p14="http://schemas.microsoft.com/office/powerpoint/2010/main" val="38103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9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2495946"/>
            <a:ext cx="8001000" cy="1384995"/>
          </a:xfrm>
          <a:prstGeom prst="rect">
            <a:avLst/>
          </a:prstGeom>
          <a:solidFill>
            <a:schemeClr val="bg1">
              <a:lumMod val="85000"/>
            </a:schemeClr>
          </a:solidFill>
          <a:ln>
            <a:solidFill>
              <a:schemeClr val="accent1">
                <a:lumMod val="50000"/>
              </a:schemeClr>
            </a:solidFill>
          </a:ln>
        </p:spPr>
        <p:txBody>
          <a:bodyPr wrap="square" rtlCol="0">
            <a:spAutoFit/>
          </a:bodyPr>
          <a:lstStyle/>
          <a:p>
            <a:r>
              <a:rPr lang="en-US" sz="2800" b="1" dirty="0" smtClean="0"/>
              <a:t>Read the text again from the textbook , section A and choose the best answer from the alternatives given in section B. </a:t>
            </a:r>
            <a:endParaRPr lang="en-US" sz="2800" b="1" dirty="0"/>
          </a:p>
        </p:txBody>
      </p:sp>
      <p:sp>
        <p:nvSpPr>
          <p:cNvPr id="7" name="TextBox 6"/>
          <p:cNvSpPr txBox="1"/>
          <p:nvPr/>
        </p:nvSpPr>
        <p:spPr>
          <a:xfrm>
            <a:off x="2479924" y="914400"/>
            <a:ext cx="4198006"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dirty="0" smtClean="0"/>
              <a:t>Pair Work</a:t>
            </a:r>
            <a:endParaRPr lang="en-US" sz="3600" b="1" dirty="0"/>
          </a:p>
        </p:txBody>
      </p:sp>
    </p:spTree>
    <p:extLst>
      <p:ext uri="{BB962C8B-B14F-4D97-AF65-F5344CB8AC3E}">
        <p14:creationId xmlns:p14="http://schemas.microsoft.com/office/powerpoint/2010/main" val="31423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247460806"/>
              </p:ext>
            </p:extLst>
          </p:nvPr>
        </p:nvGraphicFramePr>
        <p:xfrm>
          <a:off x="3276600" y="2438400"/>
          <a:ext cx="2514600" cy="2121694"/>
        </p:xfrm>
        <a:graphic>
          <a:graphicData uri="http://schemas.openxmlformats.org/presentationml/2006/ole">
            <mc:AlternateContent xmlns:mc="http://schemas.openxmlformats.org/markup-compatibility/2006">
              <mc:Choice xmlns:v="urn:schemas-microsoft-com:vml" Requires="v">
                <p:oleObj spid="_x0000_s3157"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3276600" y="2438400"/>
                        <a:ext cx="2514600" cy="2121694"/>
                      </a:xfrm>
                      <a:prstGeom prst="rect">
                        <a:avLst/>
                      </a:prstGeom>
                    </p:spPr>
                  </p:pic>
                </p:oleObj>
              </mc:Fallback>
            </mc:AlternateContent>
          </a:graphicData>
        </a:graphic>
      </p:graphicFrame>
      <p:sp>
        <p:nvSpPr>
          <p:cNvPr id="3" name="TextBox 2"/>
          <p:cNvSpPr txBox="1"/>
          <p:nvPr/>
        </p:nvSpPr>
        <p:spPr>
          <a:xfrm>
            <a:off x="1728355" y="1229380"/>
            <a:ext cx="5586845" cy="523220"/>
          </a:xfrm>
          <a:prstGeom prst="rect">
            <a:avLst/>
          </a:prstGeom>
          <a:solidFill>
            <a:schemeClr val="accent1">
              <a:lumMod val="20000"/>
              <a:lumOff val="80000"/>
            </a:schemeClr>
          </a:solidFill>
          <a:ln>
            <a:solidFill>
              <a:schemeClr val="accent3">
                <a:lumMod val="50000"/>
              </a:schemeClr>
            </a:solidFill>
          </a:ln>
        </p:spPr>
        <p:txBody>
          <a:bodyPr wrap="square" rtlCol="0">
            <a:spAutoFit/>
          </a:bodyPr>
          <a:lstStyle/>
          <a:p>
            <a:pPr algn="ctr"/>
            <a:r>
              <a:rPr lang="en-US" sz="2800" b="1" dirty="0" smtClean="0"/>
              <a:t>Let’s watch a video clip. </a:t>
            </a:r>
            <a:endParaRPr lang="en-US" sz="2800" b="1" dirty="0"/>
          </a:p>
        </p:txBody>
      </p:sp>
      <p:sp>
        <p:nvSpPr>
          <p:cNvPr id="4" name="TextBox 3"/>
          <p:cNvSpPr txBox="1"/>
          <p:nvPr/>
        </p:nvSpPr>
        <p:spPr>
          <a:xfrm>
            <a:off x="1399309" y="4505980"/>
            <a:ext cx="6144491" cy="523220"/>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r>
              <a:rPr lang="en-US" sz="2800" dirty="0" smtClean="0"/>
              <a:t>1. What have you seen in the video?</a:t>
            </a:r>
            <a:endParaRPr lang="en-US" sz="2800" dirty="0"/>
          </a:p>
        </p:txBody>
      </p:sp>
    </p:spTree>
    <p:extLst>
      <p:ext uri="{BB962C8B-B14F-4D97-AF65-F5344CB8AC3E}">
        <p14:creationId xmlns:p14="http://schemas.microsoft.com/office/powerpoint/2010/main" val="67790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8309" y="4038600"/>
            <a:ext cx="7516091" cy="2209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1 </a:t>
            </a:r>
            <a:r>
              <a:rPr lang="en-US" sz="2800" b="1" dirty="0">
                <a:solidFill>
                  <a:schemeClr val="tx1"/>
                </a:solidFill>
              </a:rPr>
              <a:t>What problems do you think deforestation can cause in Bangladesh? </a:t>
            </a:r>
            <a:r>
              <a:rPr lang="en-US" sz="2800" b="1" dirty="0" smtClean="0">
                <a:solidFill>
                  <a:schemeClr val="tx1"/>
                </a:solidFill>
              </a:rPr>
              <a:t> Which </a:t>
            </a:r>
            <a:r>
              <a:rPr lang="en-US" sz="2800" b="1" dirty="0">
                <a:solidFill>
                  <a:schemeClr val="tx1"/>
                </a:solidFill>
              </a:rPr>
              <a:t>animals in Bangladesh are in danger of extinction? What do you think we should do to protect these animals?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1953993"/>
            <a:ext cx="2770909" cy="1717464"/>
          </a:xfrm>
          <a:prstGeom prst="rect">
            <a:avLst/>
          </a:prstGeom>
          <a:ln>
            <a:solidFill>
              <a:schemeClr val="tx1"/>
            </a:solidFill>
          </a:ln>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t="12963"/>
          <a:stretch/>
        </p:blipFill>
        <p:spPr>
          <a:xfrm>
            <a:off x="4517711" y="1953993"/>
            <a:ext cx="2949889" cy="1703608"/>
          </a:xfrm>
          <a:prstGeom prst="rect">
            <a:avLst/>
          </a:prstGeom>
          <a:ln>
            <a:solidFill>
              <a:schemeClr val="tx1"/>
            </a:solidFill>
          </a:ln>
        </p:spPr>
      </p:pic>
      <p:sp>
        <p:nvSpPr>
          <p:cNvPr id="2" name="TextBox 1"/>
          <p:cNvSpPr txBox="1"/>
          <p:nvPr/>
        </p:nvSpPr>
        <p:spPr>
          <a:xfrm>
            <a:off x="381000" y="775499"/>
            <a:ext cx="8382000" cy="954107"/>
          </a:xfrm>
          <a:prstGeom prst="rect">
            <a:avLst/>
          </a:prstGeom>
          <a:noFill/>
        </p:spPr>
        <p:txBody>
          <a:bodyPr wrap="square" rtlCol="0">
            <a:spAutoFit/>
          </a:bodyPr>
          <a:lstStyle/>
          <a:p>
            <a:r>
              <a:rPr lang="en-US" sz="2800" b="1" dirty="0" smtClean="0">
                <a:solidFill>
                  <a:srgbClr val="00B050"/>
                </a:solidFill>
              </a:rPr>
              <a:t>In </a:t>
            </a:r>
            <a:r>
              <a:rPr lang="en-US" sz="2800" b="1" dirty="0">
                <a:solidFill>
                  <a:srgbClr val="00B050"/>
                </a:solidFill>
              </a:rPr>
              <a:t>small groups discuss </a:t>
            </a:r>
            <a:r>
              <a:rPr lang="en-US" sz="2800" b="1" dirty="0" smtClean="0">
                <a:solidFill>
                  <a:srgbClr val="00B050"/>
                </a:solidFill>
              </a:rPr>
              <a:t>and write the answer of the following question.</a:t>
            </a:r>
            <a:endParaRPr lang="en-US" sz="2800" b="1" dirty="0">
              <a:solidFill>
                <a:srgbClr val="00B050"/>
              </a:solidFill>
            </a:endParaRPr>
          </a:p>
        </p:txBody>
      </p:sp>
      <p:sp>
        <p:nvSpPr>
          <p:cNvPr id="9" name="TextBox 8"/>
          <p:cNvSpPr txBox="1"/>
          <p:nvPr/>
        </p:nvSpPr>
        <p:spPr>
          <a:xfrm>
            <a:off x="2964794" y="115669"/>
            <a:ext cx="2971800"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smtClean="0"/>
              <a:t>Group </a:t>
            </a:r>
            <a:r>
              <a:rPr lang="en-US" sz="3600" b="1" dirty="0" smtClean="0"/>
              <a:t>Work</a:t>
            </a:r>
            <a:endParaRPr lang="en-US" sz="3600" b="1" dirty="0"/>
          </a:p>
        </p:txBody>
      </p:sp>
    </p:spTree>
    <p:extLst>
      <p:ext uri="{BB962C8B-B14F-4D97-AF65-F5344CB8AC3E}">
        <p14:creationId xmlns:p14="http://schemas.microsoft.com/office/powerpoint/2010/main" val="40285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780000">
            <a:off x="7334850" y="45809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p:cNvSpPr/>
          <p:nvPr/>
        </p:nvSpPr>
        <p:spPr>
          <a:xfrm rot="-780000">
            <a:off x="4516009" y="4821250"/>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p:cNvSpPr/>
          <p:nvPr/>
        </p:nvSpPr>
        <p:spPr>
          <a:xfrm rot="-780000">
            <a:off x="6510621" y="35141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rot="-780000">
            <a:off x="2322934" y="45809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rot="-780000">
            <a:off x="2469770" y="3522875"/>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536600" y="1074003"/>
            <a:ext cx="7772400" cy="954107"/>
          </a:xfrm>
          <a:prstGeom prst="rect">
            <a:avLst/>
          </a:prstGeom>
          <a:noFill/>
          <a:ln>
            <a:noFill/>
          </a:ln>
        </p:spPr>
        <p:txBody>
          <a:bodyPr wrap="square" rtlCol="0">
            <a:spAutoFit/>
          </a:bodyPr>
          <a:lstStyle/>
          <a:p>
            <a:r>
              <a:rPr lang="en-US" sz="2800" b="1" dirty="0"/>
              <a:t>Write five slogans to make people </a:t>
            </a:r>
            <a:r>
              <a:rPr lang="en-US" sz="2800" b="1" dirty="0" smtClean="0"/>
              <a:t>aware </a:t>
            </a:r>
            <a:r>
              <a:rPr lang="en-US" sz="2800" b="1" dirty="0"/>
              <a:t>of the problems </a:t>
            </a:r>
            <a:r>
              <a:rPr lang="en-US" sz="2800" b="1" dirty="0" smtClean="0"/>
              <a:t>of </a:t>
            </a:r>
            <a:r>
              <a:rPr lang="en-US" sz="2800" b="1" dirty="0"/>
              <a:t>climate change. </a:t>
            </a:r>
          </a:p>
        </p:txBody>
      </p:sp>
      <p:sp>
        <p:nvSpPr>
          <p:cNvPr id="5" name="Round Diagonal Corner Rectangle 4"/>
          <p:cNvSpPr/>
          <p:nvPr/>
        </p:nvSpPr>
        <p:spPr>
          <a:xfrm rot="-720000">
            <a:off x="1039629" y="2819249"/>
            <a:ext cx="2941483" cy="862165"/>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1</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6" name="Round Diagonal Corner Rectangle 5"/>
          <p:cNvSpPr/>
          <p:nvPr/>
        </p:nvSpPr>
        <p:spPr>
          <a:xfrm rot="-960000">
            <a:off x="5131749" y="2806260"/>
            <a:ext cx="2781125" cy="796682"/>
          </a:xfrm>
          <a:prstGeom prst="round2DiagRect">
            <a:avLst>
              <a:gd name="adj1" fmla="val 16667"/>
              <a:gd name="adj2" fmla="val 0"/>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i="1" dirty="0" smtClean="0">
                <a:solidFill>
                  <a:schemeClr val="tx1"/>
                </a:solidFill>
                <a:latin typeface="Monotype Corsiva" pitchFamily="66" charset="0"/>
              </a:rPr>
              <a:t>3. ………………..</a:t>
            </a:r>
            <a:endParaRPr lang="en-US" sz="2400" b="1" i="1" dirty="0">
              <a:solidFill>
                <a:schemeClr val="tx1"/>
              </a:solidFill>
              <a:latin typeface="Monotype Corsiva" pitchFamily="66" charset="0"/>
            </a:endParaRPr>
          </a:p>
        </p:txBody>
      </p:sp>
      <p:sp>
        <p:nvSpPr>
          <p:cNvPr id="7" name="Round Diagonal Corner Rectangle 6"/>
          <p:cNvSpPr/>
          <p:nvPr/>
        </p:nvSpPr>
        <p:spPr>
          <a:xfrm rot="-660000">
            <a:off x="2951641" y="4523768"/>
            <a:ext cx="2935916" cy="802745"/>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5</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8" name="Round Diagonal Corner Rectangle 7"/>
          <p:cNvSpPr/>
          <p:nvPr/>
        </p:nvSpPr>
        <p:spPr>
          <a:xfrm rot="-900000">
            <a:off x="5726198" y="4026928"/>
            <a:ext cx="2828097" cy="807416"/>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4</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4" name="Round Diagonal Corner Rectangle 3"/>
          <p:cNvSpPr/>
          <p:nvPr/>
        </p:nvSpPr>
        <p:spPr>
          <a:xfrm rot="-720000">
            <a:off x="961540" y="4076894"/>
            <a:ext cx="2570060" cy="900328"/>
          </a:xfrm>
          <a:prstGeom prst="round2DiagRect">
            <a:avLst>
              <a:gd name="adj1" fmla="val 16667"/>
              <a:gd name="adj2" fmla="val 0"/>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i="1" dirty="0">
                <a:solidFill>
                  <a:schemeClr val="tx1"/>
                </a:solidFill>
                <a:latin typeface="Monotype Corsiva" pitchFamily="66" charset="0"/>
              </a:rPr>
              <a:t>2</a:t>
            </a:r>
            <a:r>
              <a:rPr lang="en-US" sz="2400" b="1" i="1" dirty="0" smtClean="0">
                <a:solidFill>
                  <a:schemeClr val="tx1"/>
                </a:solidFill>
                <a:latin typeface="Monotype Corsiva" pitchFamily="66" charset="0"/>
              </a:rPr>
              <a:t>. ………………..</a:t>
            </a:r>
            <a:endParaRPr lang="en-US" sz="2400" b="1" i="1" dirty="0">
              <a:solidFill>
                <a:schemeClr val="tx1"/>
              </a:solidFill>
              <a:latin typeface="Monotype Corsiva" pitchFamily="66" charset="0"/>
            </a:endParaRPr>
          </a:p>
        </p:txBody>
      </p:sp>
      <p:sp>
        <p:nvSpPr>
          <p:cNvPr id="24" name="TextBox 23"/>
          <p:cNvSpPr txBox="1"/>
          <p:nvPr/>
        </p:nvSpPr>
        <p:spPr>
          <a:xfrm>
            <a:off x="2964794" y="268069"/>
            <a:ext cx="2971800"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dirty="0" smtClean="0"/>
              <a:t>Home Work</a:t>
            </a:r>
            <a:endParaRPr lang="en-US" sz="3600" b="1" dirty="0"/>
          </a:p>
        </p:txBody>
      </p:sp>
    </p:spTree>
    <p:extLst>
      <p:ext uri="{BB962C8B-B14F-4D97-AF65-F5344CB8AC3E}">
        <p14:creationId xmlns:p14="http://schemas.microsoft.com/office/powerpoint/2010/main" val="17764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7"/>
                                        </p:tgtEl>
                                      </p:cBhvr>
                                    </p:animEffect>
                                  </p:childTnLst>
                                </p:cTn>
                              </p:par>
                            </p:childTnLst>
                          </p:cTn>
                        </p:par>
                        <p:par>
                          <p:cTn id="25" fill="hold">
                            <p:stCondLst>
                              <p:cond delay="1000"/>
                            </p:stCondLst>
                            <p:childTnLst>
                              <p:par>
                                <p:cTn id="26" presetID="25"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8"/>
                                        </p:tgtEl>
                                      </p:cBhvr>
                                    </p:animEffect>
                                  </p:childTnLst>
                                </p:cTn>
                              </p:par>
                            </p:childTnLst>
                          </p:cTn>
                        </p:par>
                        <p:par>
                          <p:cTn id="46" fill="hold">
                            <p:stCondLst>
                              <p:cond delay="2000"/>
                            </p:stCondLst>
                            <p:childTnLst>
                              <p:par>
                                <p:cTn id="47" presetID="25"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20"/>
                                        </p:tgtEl>
                                      </p:cBhvr>
                                    </p:animEffect>
                                  </p:childTnLst>
                                </p:cTn>
                              </p:par>
                            </p:childTnLst>
                          </p:cTn>
                        </p:par>
                        <p:par>
                          <p:cTn id="67" fill="hold">
                            <p:stCondLst>
                              <p:cond delay="3000"/>
                            </p:stCondLst>
                            <p:childTnLst>
                              <p:par>
                                <p:cTn id="68" presetID="25" presetClass="entr" presetSubtype="0"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3" dur="1000" fill="hold"/>
                                        <p:tgtEl>
                                          <p:spTgt spid="8"/>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8"/>
                                        </p:tgtEl>
                                      </p:cBhvr>
                                    </p:animEffect>
                                  </p:childTnLst>
                                </p:cTn>
                              </p:par>
                              <p:par>
                                <p:cTn id="78" presetID="25"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83" dur="1000" fill="hold"/>
                                        <p:tgtEl>
                                          <p:spTgt spid="22"/>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22"/>
                                        </p:tgtEl>
                                      </p:cBhvr>
                                    </p:animEffect>
                                  </p:childTnLst>
                                </p:cTn>
                              </p:par>
                            </p:childTnLst>
                          </p:cTn>
                        </p:par>
                        <p:par>
                          <p:cTn id="88" fill="hold">
                            <p:stCondLst>
                              <p:cond delay="4000"/>
                            </p:stCondLst>
                            <p:childTnLst>
                              <p:par>
                                <p:cTn id="89" presetID="53" presetClass="entr" presetSubtype="16"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500" fill="hold"/>
                                        <p:tgtEl>
                                          <p:spTgt spid="7"/>
                                        </p:tgtEl>
                                        <p:attrNameLst>
                                          <p:attrName>ppt_w</p:attrName>
                                        </p:attrNameLst>
                                      </p:cBhvr>
                                      <p:tavLst>
                                        <p:tav tm="0">
                                          <p:val>
                                            <p:fltVal val="0"/>
                                          </p:val>
                                        </p:tav>
                                        <p:tav tm="100000">
                                          <p:val>
                                            <p:strVal val="#ppt_w"/>
                                          </p:val>
                                        </p:tav>
                                      </p:tavLst>
                                    </p:anim>
                                    <p:anim calcmode="lin" valueType="num">
                                      <p:cBhvr>
                                        <p:cTn id="92" dur="500" fill="hold"/>
                                        <p:tgtEl>
                                          <p:spTgt spid="7"/>
                                        </p:tgtEl>
                                        <p:attrNameLst>
                                          <p:attrName>ppt_h</p:attrName>
                                        </p:attrNameLst>
                                      </p:cBhvr>
                                      <p:tavLst>
                                        <p:tav tm="0">
                                          <p:val>
                                            <p:fltVal val="0"/>
                                          </p:val>
                                        </p:tav>
                                        <p:tav tm="100000">
                                          <p:val>
                                            <p:strVal val="#ppt_h"/>
                                          </p:val>
                                        </p:tav>
                                      </p:tavLst>
                                    </p:anim>
                                    <p:animEffect transition="in" filter="fade">
                                      <p:cBhvr>
                                        <p:cTn id="93" dur="500"/>
                                        <p:tgtEl>
                                          <p:spTgt spid="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Effect transition="in" filter="fade">
                                      <p:cBhvr>
                                        <p:cTn id="9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8" grpId="0" animBg="1"/>
      <p:bldP spid="17" grpId="0" animBg="1"/>
      <p:bldP spid="5" grpId="0" animBg="1"/>
      <p:bldP spid="6" grpId="0" animBg="1"/>
      <p:bldP spid="7" grpId="0" animBg="1"/>
      <p:bldP spid="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09601" y="1676400"/>
            <a:ext cx="8077199" cy="3352800"/>
          </a:xfrm>
          <a:prstGeom prst="rect">
            <a:avLst/>
          </a:prstGeom>
          <a:solidFill>
            <a:schemeClr val="accent3">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Note for the honourable teachers:</a:t>
            </a:r>
          </a:p>
          <a:p>
            <a:pPr algn="ctr"/>
            <a:r>
              <a:rPr lang="en-US" sz="3200" b="1" dirty="0">
                <a:solidFill>
                  <a:srgbClr val="00B050"/>
                </a:solidFill>
              </a:rPr>
              <a:t>The subject teachers are requested to read the notes given below the slides.</a:t>
            </a:r>
            <a:endParaRPr lang="en-US" sz="3200" b="1" dirty="0">
              <a:solidFill>
                <a:schemeClr val="tx1"/>
              </a:solidFill>
            </a:endParaRPr>
          </a:p>
          <a:p>
            <a:pPr algn="ctr"/>
            <a:r>
              <a:rPr lang="en-US" sz="3200" b="1" dirty="0">
                <a:solidFill>
                  <a:schemeClr val="tx1"/>
                </a:solidFill>
              </a:rPr>
              <a:t>Notes are given bellow the slide no. </a:t>
            </a:r>
            <a:r>
              <a:rPr lang="en-US" sz="3200" b="1" dirty="0" smtClean="0">
                <a:solidFill>
                  <a:schemeClr val="tx1"/>
                </a:solidFill>
              </a:rPr>
              <a:t>4, 7, 10, 15, 16, 17 and 18 </a:t>
            </a:r>
            <a:r>
              <a:rPr lang="en-US" sz="3200" b="1" dirty="0">
                <a:solidFill>
                  <a:schemeClr val="tx1"/>
                </a:solidFill>
              </a:rPr>
              <a:t>.</a:t>
            </a:r>
          </a:p>
        </p:txBody>
      </p:sp>
    </p:spTree>
    <p:extLst>
      <p:ext uri="{BB962C8B-B14F-4D97-AF65-F5344CB8AC3E}">
        <p14:creationId xmlns:p14="http://schemas.microsoft.com/office/powerpoint/2010/main" val="419342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19400"/>
            <a:ext cx="7924800" cy="3046988"/>
          </a:xfrm>
          <a:prstGeom prst="rect">
            <a:avLst/>
          </a:prstGeom>
          <a:noFill/>
          <a:ln>
            <a:solidFill>
              <a:schemeClr val="tx1"/>
            </a:solidFill>
          </a:ln>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And the editors panel:</a:t>
            </a:r>
            <a:r>
              <a:rPr lang="en-US" sz="2400" b="1" dirty="0" smtClean="0">
                <a:latin typeface="Times New Roman" panose="02020603050405020304" pitchFamily="18" charset="0"/>
                <a:cs typeface="Times New Roman" panose="02020603050405020304" pitchFamily="18" charset="0"/>
              </a:rPr>
              <a:t> Ranjit </a:t>
            </a:r>
            <a:r>
              <a:rPr lang="en-US" sz="2400" b="1" dirty="0">
                <a:latin typeface="Times New Roman" panose="02020603050405020304" pitchFamily="18" charset="0"/>
                <a:cs typeface="Times New Roman" panose="02020603050405020304" pitchFamily="18" charset="0"/>
              </a:rPr>
              <a:t>Poddar, </a:t>
            </a:r>
            <a:r>
              <a:rPr lang="en-US" sz="2400" b="1" dirty="0" smtClean="0">
                <a:latin typeface="Times New Roman" panose="02020603050405020304" pitchFamily="18" charset="0"/>
                <a:cs typeface="Times New Roman" panose="02020603050405020304" pitchFamily="18" charset="0"/>
              </a:rPr>
              <a:t>Associate Professor (English) TTC</a:t>
            </a:r>
            <a:r>
              <a:rPr lang="en-US" sz="2400" b="1" dirty="0">
                <a:latin typeface="Times New Roman" panose="02020603050405020304" pitchFamily="18" charset="0"/>
                <a:cs typeface="Times New Roman" panose="02020603050405020304" pitchFamily="18" charset="0"/>
              </a:rPr>
              <a:t>, Dhaka, </a:t>
            </a:r>
            <a:r>
              <a:rPr lang="en-US" sz="2400" b="1" dirty="0" smtClean="0">
                <a:latin typeface="Times New Roman" panose="02020603050405020304" pitchFamily="18" charset="0"/>
                <a:cs typeface="Times New Roman" panose="02020603050405020304" pitchFamily="18" charset="0"/>
              </a:rPr>
              <a:t>Md. Jahangir Hasan (English), Assistant Professor TTC, Rangpur and Urmila Khaled Assistant </a:t>
            </a:r>
            <a:r>
              <a:rPr lang="en-US" sz="2400" b="1" dirty="0">
                <a:latin typeface="Times New Roman" panose="02020603050405020304" pitchFamily="18" charset="0"/>
                <a:cs typeface="Times New Roman" panose="02020603050405020304" pitchFamily="18" charset="0"/>
              </a:rPr>
              <a:t>Professor (English) TTC, </a:t>
            </a:r>
            <a:r>
              <a:rPr lang="en-US" sz="2400" b="1" dirty="0" smtClean="0">
                <a:latin typeface="Times New Roman" panose="02020603050405020304" pitchFamily="18" charset="0"/>
                <a:cs typeface="Times New Roman" panose="02020603050405020304" pitchFamily="18" charset="0"/>
              </a:rPr>
              <a:t>Dhaka.</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Their </a:t>
            </a:r>
            <a:r>
              <a:rPr lang="en-US" sz="2400" dirty="0">
                <a:latin typeface="Times New Roman" panose="02020603050405020304" pitchFamily="18" charset="0"/>
                <a:cs typeface="Times New Roman" panose="02020603050405020304" pitchFamily="18" charset="0"/>
              </a:rPr>
              <a:t>direction, valuable suggestions and intensive supervision have enriched the model contents.</a:t>
            </a:r>
          </a:p>
          <a:p>
            <a:pPr algn="just"/>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53988" y="726141"/>
            <a:ext cx="5661212"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Acknowledgement </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85800" y="1915180"/>
            <a:ext cx="7924800" cy="523220"/>
          </a:xfrm>
          <a:prstGeom prst="rect">
            <a:avLst/>
          </a:prstGeom>
          <a:no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MoE, DSHE, NCTB &amp; A2I respective of officials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4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95456"/>
            <a:ext cx="7848600" cy="646331"/>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algn="ctr"/>
            <a:r>
              <a:rPr lang="en-US" sz="3600" b="1" dirty="0" smtClean="0"/>
              <a:t>Plant more trees and save the earth.</a:t>
            </a:r>
            <a:endParaRPr lang="en-US" sz="3600" b="1" dirty="0"/>
          </a:p>
        </p:txBody>
      </p:sp>
      <p:pic>
        <p:nvPicPr>
          <p:cNvPr id="3" name="Picture 2"/>
          <p:cNvPicPr>
            <a:picLocks noChangeAspect="1"/>
          </p:cNvPicPr>
          <p:nvPr/>
        </p:nvPicPr>
        <p:blipFill rotWithShape="1">
          <a:blip r:embed="rId2" cstate="email">
            <a:clrChange>
              <a:clrFrom>
                <a:srgbClr val="FDFDFD"/>
              </a:clrFrom>
              <a:clrTo>
                <a:srgbClr val="FDFDFD">
                  <a:alpha val="0"/>
                </a:srgbClr>
              </a:clrTo>
            </a:clrChange>
            <a:extLst>
              <a:ext uri="{28A0092B-C50C-407E-A947-70E740481C1C}">
                <a14:useLocalDpi xmlns:a14="http://schemas.microsoft.com/office/drawing/2010/main"/>
              </a:ext>
            </a:extLst>
          </a:blip>
          <a:srcRect l="16961"/>
          <a:stretch/>
        </p:blipFill>
        <p:spPr>
          <a:xfrm>
            <a:off x="838200" y="1524000"/>
            <a:ext cx="4061956" cy="3276600"/>
          </a:xfrm>
          <a:prstGeom prst="rect">
            <a:avLst/>
          </a:prstGeom>
        </p:spPr>
      </p:pic>
      <p:pic>
        <p:nvPicPr>
          <p:cNvPr id="4" name="Picture 3"/>
          <p:cNvPicPr>
            <a:picLocks noChangeAspect="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84963" y="1219200"/>
            <a:ext cx="3886200" cy="3886200"/>
          </a:xfrm>
          <a:prstGeom prst="rect">
            <a:avLst/>
          </a:prstGeom>
        </p:spPr>
      </p:pic>
      <p:sp>
        <p:nvSpPr>
          <p:cNvPr id="5" name="TextBox 4"/>
          <p:cNvSpPr txBox="1"/>
          <p:nvPr/>
        </p:nvSpPr>
        <p:spPr>
          <a:xfrm>
            <a:off x="2862251" y="5638800"/>
            <a:ext cx="4042063" cy="830997"/>
          </a:xfrm>
          <a:prstGeom prst="rect">
            <a:avLst/>
          </a:prstGeom>
          <a:noFill/>
          <a:ln>
            <a:noFill/>
          </a:ln>
        </p:spPr>
        <p:txBody>
          <a:bodyPr wrap="square" rtlCol="0">
            <a:spAutoFit/>
          </a:bodyPr>
          <a:lstStyle/>
          <a:p>
            <a:pPr algn="ctr"/>
            <a:r>
              <a:rPr lang="en-US" sz="4800" b="1" dirty="0" smtClean="0"/>
              <a:t>Thank you all</a:t>
            </a:r>
            <a:endParaRPr lang="en-US" sz="4800" b="1" dirty="0"/>
          </a:p>
        </p:txBody>
      </p:sp>
    </p:spTree>
    <p:extLst>
      <p:ext uri="{BB962C8B-B14F-4D97-AF65-F5344CB8AC3E}">
        <p14:creationId xmlns:p14="http://schemas.microsoft.com/office/powerpoint/2010/main" val="18683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4343400"/>
            <a:ext cx="540003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rPr>
              <a:t>CLASS:      </a:t>
            </a:r>
            <a:r>
              <a:rPr lang="en-US" sz="2800" b="1" i="1" kern="0" dirty="0" smtClean="0">
                <a:solidFill>
                  <a:srgbClr val="0070C0"/>
                </a:solidFill>
              </a:rPr>
              <a:t>SEVEN</a:t>
            </a:r>
            <a:endParaRPr kumimoji="0" lang="en-US" sz="2800" b="1" i="1" u="none" strike="noStrike" kern="0" cap="none" spc="0" normalizeH="0" baseline="0" noProof="0" dirty="0" smtClean="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rPr>
              <a:t>SUBJECT:   </a:t>
            </a:r>
            <a:r>
              <a:rPr kumimoji="0" lang="en-US" sz="2800" b="1" i="1" u="none" strike="noStrike" kern="0" cap="none" spc="0" normalizeH="0" baseline="0" noProof="0" dirty="0" smtClean="0">
                <a:ln>
                  <a:noFill/>
                </a:ln>
                <a:solidFill>
                  <a:srgbClr val="0070C0"/>
                </a:solidFill>
                <a:effectLst/>
                <a:uLnTx/>
                <a:uFillTx/>
              </a:rPr>
              <a:t>ENGLISH FIRST PAPER</a:t>
            </a:r>
          </a:p>
        </p:txBody>
      </p:sp>
      <p:sp>
        <p:nvSpPr>
          <p:cNvPr id="4" name="Rectangle 3"/>
          <p:cNvSpPr/>
          <p:nvPr/>
        </p:nvSpPr>
        <p:spPr>
          <a:xfrm>
            <a:off x="2626597" y="67270"/>
            <a:ext cx="3890809" cy="76944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rPr>
              <a:t>INTRODUCTION</a:t>
            </a:r>
            <a:endParaRPr kumimoji="0" lang="en-US" sz="4400" b="1" i="0" u="none" strike="noStrike" kern="0" cap="none" spc="0" normalizeH="0" baseline="0" noProof="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uLnTx/>
              <a:uFillTx/>
            </a:endParaRPr>
          </a:p>
        </p:txBody>
      </p:sp>
      <p:sp>
        <p:nvSpPr>
          <p:cNvPr id="9" name="Rectangle 8"/>
          <p:cNvSpPr/>
          <p:nvPr/>
        </p:nvSpPr>
        <p:spPr>
          <a:xfrm>
            <a:off x="411919" y="1102528"/>
            <a:ext cx="5484868" cy="2555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kern="0" dirty="0">
                <a:solidFill>
                  <a:sysClr val="windowText" lastClr="000000"/>
                </a:solidFill>
              </a:rPr>
              <a:t> </a:t>
            </a:r>
            <a:r>
              <a:rPr lang="en-US" sz="2400" b="1" i="1" kern="0" dirty="0" smtClean="0">
                <a:solidFill>
                  <a:sysClr val="windowText" lastClr="000000"/>
                </a:solidFill>
              </a:rPr>
              <a:t>    ROUFUN NAHAR</a:t>
            </a:r>
          </a:p>
          <a:p>
            <a:pPr algn="ctr">
              <a:defRPr/>
            </a:pPr>
            <a:r>
              <a:rPr lang="en-US" sz="2400" b="1" i="1" kern="0" dirty="0" smtClean="0">
                <a:solidFill>
                  <a:sysClr val="windowText" lastClr="000000"/>
                </a:solidFill>
              </a:rPr>
              <a:t>                  ASSISTANT TEACHER ( ENGLISH)</a:t>
            </a:r>
          </a:p>
          <a:p>
            <a:pPr lvl="0" algn="ctr">
              <a:defRPr/>
            </a:pPr>
            <a:r>
              <a:rPr lang="en-US" sz="2400" b="1" i="1" kern="0" dirty="0" smtClean="0">
                <a:solidFill>
                  <a:sysClr val="windowText" lastClr="000000"/>
                </a:solidFill>
              </a:rPr>
              <a:t>               MAZIDA GOVT. HIGH SCHOOL</a:t>
            </a:r>
          </a:p>
          <a:p>
            <a:pPr lvl="0" algn="ctr">
              <a:defRPr/>
            </a:pPr>
            <a:r>
              <a:rPr lang="en-US" sz="2400" b="1" i="1" kern="0" dirty="0" smtClean="0">
                <a:solidFill>
                  <a:sysClr val="windowText" lastClr="000000"/>
                </a:solidFill>
              </a:rPr>
              <a:t>       TONGI, GAZIPUR</a:t>
            </a:r>
            <a:endParaRPr lang="en-US" sz="2400" b="1" i="1" kern="0" dirty="0">
              <a:solidFill>
                <a:sysClr val="windowText" lastClr="000000"/>
              </a:solidFill>
            </a:endParaRPr>
          </a:p>
        </p:txBody>
      </p:sp>
      <p:sp>
        <p:nvSpPr>
          <p:cNvPr id="10" name="Rectangle 9"/>
          <p:cNvSpPr/>
          <p:nvPr/>
        </p:nvSpPr>
        <p:spPr>
          <a:xfrm>
            <a:off x="2362200" y="4191000"/>
            <a:ext cx="58674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084" y="1102529"/>
            <a:ext cx="1277535" cy="1277535"/>
          </a:xfrm>
          <a:prstGeom prst="rect">
            <a:avLst/>
          </a:prstGeom>
          <a:ln>
            <a:solidFill>
              <a:schemeClr val="tx1"/>
            </a:solidFill>
          </a:ln>
        </p:spPr>
      </p:pic>
    </p:spTree>
    <p:extLst>
      <p:ext uri="{BB962C8B-B14F-4D97-AF65-F5344CB8AC3E}">
        <p14:creationId xmlns:p14="http://schemas.microsoft.com/office/powerpoint/2010/main" val="3149124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6947" y="1027706"/>
            <a:ext cx="5586845" cy="523220"/>
          </a:xfrm>
          <a:prstGeom prst="rect">
            <a:avLst/>
          </a:prstGeom>
          <a:solidFill>
            <a:schemeClr val="accent1">
              <a:lumMod val="20000"/>
              <a:lumOff val="80000"/>
            </a:schemeClr>
          </a:solidFill>
          <a:ln>
            <a:solidFill>
              <a:schemeClr val="accent3">
                <a:lumMod val="50000"/>
              </a:schemeClr>
            </a:solidFill>
          </a:ln>
        </p:spPr>
        <p:txBody>
          <a:bodyPr wrap="square" rtlCol="0">
            <a:spAutoFit/>
          </a:bodyPr>
          <a:lstStyle/>
          <a:p>
            <a:pPr algn="ctr"/>
            <a:r>
              <a:rPr lang="en-US" sz="2800" b="1" dirty="0" smtClean="0"/>
              <a:t>Let’s watch a video clip. </a:t>
            </a:r>
            <a:endParaRPr lang="en-US" sz="2800" b="1" dirty="0"/>
          </a:p>
        </p:txBody>
      </p:sp>
      <p:sp>
        <p:nvSpPr>
          <p:cNvPr id="6" name="TextBox 5"/>
          <p:cNvSpPr txBox="1"/>
          <p:nvPr/>
        </p:nvSpPr>
        <p:spPr>
          <a:xfrm>
            <a:off x="1333584" y="4057755"/>
            <a:ext cx="6144491" cy="523220"/>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r>
              <a:rPr lang="en-US" sz="2800" dirty="0" smtClean="0"/>
              <a:t>1. What have you seen in the video?</a:t>
            </a:r>
            <a:endParaRPr lang="en-US" sz="2800" dirty="0"/>
          </a:p>
        </p:txBody>
      </p:sp>
    </p:spTree>
    <p:extLst>
      <p:ext uri="{BB962C8B-B14F-4D97-AF65-F5344CB8AC3E}">
        <p14:creationId xmlns:p14="http://schemas.microsoft.com/office/powerpoint/2010/main" val="31382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319" y="1551387"/>
            <a:ext cx="4953000" cy="646331"/>
          </a:xfrm>
          <a:prstGeom prst="rect">
            <a:avLst/>
          </a:prstGeom>
          <a:noFill/>
          <a:ln>
            <a:solidFill>
              <a:schemeClr val="accent3">
                <a:lumMod val="50000"/>
              </a:schemeClr>
            </a:solidFill>
          </a:ln>
        </p:spPr>
        <p:txBody>
          <a:bodyPr wrap="square" rtlCol="0">
            <a:spAutoFit/>
          </a:bodyPr>
          <a:lstStyle/>
          <a:p>
            <a:pPr algn="ctr"/>
            <a:r>
              <a:rPr lang="en-US" sz="3600" b="1" dirty="0" smtClean="0"/>
              <a:t>Today our topic </a:t>
            </a:r>
            <a:endParaRPr lang="en-US" sz="3600" b="1" dirty="0"/>
          </a:p>
        </p:txBody>
      </p:sp>
      <p:sp>
        <p:nvSpPr>
          <p:cNvPr id="3" name="Rectangle 2"/>
          <p:cNvSpPr/>
          <p:nvPr/>
        </p:nvSpPr>
        <p:spPr>
          <a:xfrm>
            <a:off x="1922319" y="2971800"/>
            <a:ext cx="49530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What happens </a:t>
            </a:r>
            <a:r>
              <a:rPr lang="en-US" sz="4000" b="1" dirty="0">
                <a:solidFill>
                  <a:schemeClr val="tx1"/>
                </a:solidFill>
              </a:rPr>
              <a:t>in </a:t>
            </a:r>
            <a:r>
              <a:rPr lang="en-US" sz="4000" b="1" dirty="0" smtClean="0">
                <a:solidFill>
                  <a:schemeClr val="tx1"/>
                </a:solidFill>
              </a:rPr>
              <a:t>Bangladesh?</a:t>
            </a:r>
            <a:endParaRPr lang="en-US" sz="4000" b="1" dirty="0">
              <a:solidFill>
                <a:schemeClr val="tx1"/>
              </a:solidFill>
            </a:endParaRPr>
          </a:p>
        </p:txBody>
      </p:sp>
      <p:sp>
        <p:nvSpPr>
          <p:cNvPr id="4" name="Rectangle 3"/>
          <p:cNvSpPr/>
          <p:nvPr/>
        </p:nvSpPr>
        <p:spPr>
          <a:xfrm>
            <a:off x="3048000" y="4495800"/>
            <a:ext cx="2895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kern="0" dirty="0">
                <a:solidFill>
                  <a:schemeClr val="tx1"/>
                </a:solidFill>
              </a:rPr>
              <a:t>UNIT: </a:t>
            </a:r>
            <a:r>
              <a:rPr lang="en-US" sz="2800" b="1" i="1" kern="0" dirty="0">
                <a:solidFill>
                  <a:schemeClr val="tx1"/>
                </a:solidFill>
              </a:rPr>
              <a:t>        NINE </a:t>
            </a:r>
          </a:p>
          <a:p>
            <a:pPr lvl="0">
              <a:defRPr/>
            </a:pPr>
            <a:r>
              <a:rPr lang="en-US" sz="2800" b="1" kern="0" dirty="0">
                <a:solidFill>
                  <a:schemeClr val="tx1"/>
                </a:solidFill>
              </a:rPr>
              <a:t>LESSON:    </a:t>
            </a:r>
            <a:r>
              <a:rPr lang="en-US" sz="2800" b="1" i="1" kern="0" dirty="0">
                <a:solidFill>
                  <a:schemeClr val="tx1"/>
                </a:solidFill>
              </a:rPr>
              <a:t>5</a:t>
            </a:r>
            <a:endParaRPr lang="en-US" sz="2800" b="1" kern="0" dirty="0">
              <a:solidFill>
                <a:schemeClr val="tx1"/>
              </a:solidFill>
            </a:endParaRPr>
          </a:p>
        </p:txBody>
      </p:sp>
    </p:spTree>
    <p:extLst>
      <p:ext uri="{BB962C8B-B14F-4D97-AF65-F5344CB8AC3E}">
        <p14:creationId xmlns:p14="http://schemas.microsoft.com/office/powerpoint/2010/main" val="33372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173" y="2275344"/>
            <a:ext cx="7086600" cy="2677656"/>
          </a:xfrm>
          <a:prstGeom prst="rect">
            <a:avLst/>
          </a:prstGeom>
          <a:solidFill>
            <a:schemeClr val="accent3">
              <a:lumMod val="40000"/>
              <a:lumOff val="60000"/>
            </a:schemeClr>
          </a:solidFill>
          <a:ln>
            <a:solidFill>
              <a:schemeClr val="accent6">
                <a:lumMod val="50000"/>
              </a:schemeClr>
            </a:solidFill>
          </a:ln>
        </p:spPr>
        <p:txBody>
          <a:bodyPr wrap="square" rtlCol="0">
            <a:spAutoFit/>
          </a:bodyPr>
          <a:lstStyle/>
          <a:p>
            <a:r>
              <a:rPr lang="en-US" sz="2800" dirty="0"/>
              <a:t>By the end of the lesson the students will be able to</a:t>
            </a:r>
          </a:p>
          <a:p>
            <a:pPr marL="457200" indent="-457200">
              <a:buFont typeface="Arial" charset="0"/>
              <a:buChar char="•"/>
            </a:pPr>
            <a:r>
              <a:rPr lang="en-US" sz="2800" dirty="0" smtClean="0"/>
              <a:t>Talk about event. </a:t>
            </a:r>
          </a:p>
          <a:p>
            <a:pPr marL="457200" indent="-457200">
              <a:buFont typeface="Arial" charset="0"/>
              <a:buChar char="•"/>
            </a:pPr>
            <a:r>
              <a:rPr lang="en-US" sz="2800" dirty="0" smtClean="0"/>
              <a:t>Read and understand text.</a:t>
            </a:r>
          </a:p>
          <a:p>
            <a:pPr marL="457200" indent="-457200">
              <a:buFont typeface="Arial" charset="0"/>
              <a:buChar char="•"/>
            </a:pPr>
            <a:r>
              <a:rPr lang="en-US" sz="2800" dirty="0"/>
              <a:t>W</a:t>
            </a:r>
            <a:r>
              <a:rPr lang="en-US" sz="2800" dirty="0" smtClean="0"/>
              <a:t>rite about climate and environment. </a:t>
            </a:r>
            <a:endParaRPr lang="en-US" sz="2800" dirty="0"/>
          </a:p>
          <a:p>
            <a:pPr marL="457200" indent="-457200">
              <a:buFont typeface="Arial" charset="0"/>
              <a:buChar char="•"/>
            </a:pPr>
            <a:r>
              <a:rPr lang="en-US" sz="2800" dirty="0" smtClean="0"/>
              <a:t>Infer the meaning of some key words.  </a:t>
            </a:r>
            <a:endParaRPr lang="en-US" sz="2800" dirty="0"/>
          </a:p>
        </p:txBody>
      </p:sp>
      <p:sp>
        <p:nvSpPr>
          <p:cNvPr id="6" name="TextBox 5"/>
          <p:cNvSpPr txBox="1"/>
          <p:nvPr/>
        </p:nvSpPr>
        <p:spPr>
          <a:xfrm>
            <a:off x="1160317" y="1015425"/>
            <a:ext cx="7100455" cy="584775"/>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pPr algn="ctr"/>
            <a:r>
              <a:rPr lang="en-US" sz="3200" b="1" dirty="0" smtClean="0"/>
              <a:t>LEARNING OUTCOMES </a:t>
            </a:r>
            <a:r>
              <a:rPr lang="en-US" sz="3200" b="1" dirty="0"/>
              <a:t>OF THE LESSON</a:t>
            </a:r>
          </a:p>
        </p:txBody>
      </p:sp>
    </p:spTree>
    <p:extLst>
      <p:ext uri="{BB962C8B-B14F-4D97-AF65-F5344CB8AC3E}">
        <p14:creationId xmlns:p14="http://schemas.microsoft.com/office/powerpoint/2010/main" val="2403712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83702" y="1052945"/>
            <a:ext cx="6748886" cy="4496446"/>
          </a:xfrm>
          <a:prstGeom prst="rect">
            <a:avLst/>
          </a:prstGeom>
          <a:ln>
            <a:solidFill>
              <a:schemeClr val="tx1"/>
            </a:solidFill>
          </a:ln>
        </p:spPr>
      </p:pic>
      <p:sp>
        <p:nvSpPr>
          <p:cNvPr id="4" name="Rectangle 3"/>
          <p:cNvSpPr/>
          <p:nvPr/>
        </p:nvSpPr>
        <p:spPr>
          <a:xfrm>
            <a:off x="1295398"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Heavy rainfalls</a:t>
            </a:r>
            <a:endParaRPr lang="en-US" sz="3600" b="1" dirty="0">
              <a:solidFill>
                <a:schemeClr val="tx1"/>
              </a:solidFill>
            </a:endParaRPr>
          </a:p>
        </p:txBody>
      </p:sp>
      <p:sp>
        <p:nvSpPr>
          <p:cNvPr id="5" name="Rectangle 4"/>
          <p:cNvSpPr/>
          <p:nvPr/>
        </p:nvSpPr>
        <p:spPr>
          <a:xfrm>
            <a:off x="1197557" y="139924"/>
            <a:ext cx="6748886"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3702" y="1052945"/>
            <a:ext cx="6748882" cy="4496446"/>
          </a:xfrm>
          <a:prstGeom prst="rect">
            <a:avLst/>
          </a:prstGeom>
          <a:ln>
            <a:solidFill>
              <a:schemeClr val="tx1"/>
            </a:solidFill>
          </a:ln>
        </p:spPr>
      </p:pic>
      <p:sp>
        <p:nvSpPr>
          <p:cNvPr id="7" name="Rectangle 6"/>
          <p:cNvSpPr/>
          <p:nvPr/>
        </p:nvSpPr>
        <p:spPr>
          <a:xfrm>
            <a:off x="1274616"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Flood</a:t>
            </a:r>
            <a:endParaRPr lang="en-US" sz="3600" b="1" dirty="0">
              <a:solidFill>
                <a:schemeClr val="tx1"/>
              </a:solidFill>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b="7529"/>
          <a:stretch/>
        </p:blipFill>
        <p:spPr>
          <a:xfrm>
            <a:off x="1169846" y="1066799"/>
            <a:ext cx="6762737" cy="4482592"/>
          </a:xfrm>
          <a:prstGeom prst="rect">
            <a:avLst/>
          </a:prstGeom>
          <a:ln>
            <a:solidFill>
              <a:schemeClr val="tx1"/>
            </a:solidFill>
          </a:ln>
        </p:spPr>
      </p:pic>
      <p:sp>
        <p:nvSpPr>
          <p:cNvPr id="9" name="Rectangle 8"/>
          <p:cNvSpPr/>
          <p:nvPr/>
        </p:nvSpPr>
        <p:spPr>
          <a:xfrm>
            <a:off x="1288471"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Water logging</a:t>
            </a:r>
            <a:endParaRPr lang="en-US" sz="3600" b="1" dirty="0">
              <a:solidFill>
                <a:schemeClr val="tx1"/>
              </a:solidFill>
            </a:endParaRPr>
          </a:p>
        </p:txBody>
      </p:sp>
    </p:spTree>
    <p:extLst>
      <p:ext uri="{BB962C8B-B14F-4D97-AF65-F5344CB8AC3E}">
        <p14:creationId xmlns:p14="http://schemas.microsoft.com/office/powerpoint/2010/main" val="23083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258" y="139924"/>
            <a:ext cx="6990059"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9257" y="1219200"/>
            <a:ext cx="7003915" cy="4114800"/>
          </a:xfrm>
          <a:prstGeom prst="rect">
            <a:avLst/>
          </a:prstGeom>
          <a:ln>
            <a:solidFill>
              <a:schemeClr val="tx1"/>
            </a:solidFill>
          </a:ln>
        </p:spPr>
      </p:pic>
      <p:sp>
        <p:nvSpPr>
          <p:cNvPr id="4" name="Rectangle 3"/>
          <p:cNvSpPr/>
          <p:nvPr/>
        </p:nvSpPr>
        <p:spPr>
          <a:xfrm>
            <a:off x="1035402" y="5486400"/>
            <a:ext cx="7003915"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Drought</a:t>
            </a:r>
            <a:endParaRPr lang="en-US" sz="3600" b="1"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0600" y="987775"/>
            <a:ext cx="7086600" cy="4715261"/>
          </a:xfrm>
          <a:prstGeom prst="rect">
            <a:avLst/>
          </a:prstGeom>
          <a:ln>
            <a:solidFill>
              <a:schemeClr val="tx1"/>
            </a:solidFill>
          </a:ln>
        </p:spPr>
      </p:pic>
      <p:sp>
        <p:nvSpPr>
          <p:cNvPr id="6" name="Rectangle 5"/>
          <p:cNvSpPr/>
          <p:nvPr/>
        </p:nvSpPr>
        <p:spPr>
          <a:xfrm>
            <a:off x="990599" y="5730745"/>
            <a:ext cx="7086601"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River erosion</a:t>
            </a:r>
            <a:endParaRPr lang="en-US" sz="3600" b="1"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6571" y="914400"/>
            <a:ext cx="7072746" cy="4925291"/>
          </a:xfrm>
          <a:prstGeom prst="rect">
            <a:avLst/>
          </a:prstGeom>
          <a:ln>
            <a:solidFill>
              <a:schemeClr val="tx1"/>
            </a:solidFill>
          </a:ln>
        </p:spPr>
      </p:pic>
      <p:sp>
        <p:nvSpPr>
          <p:cNvPr id="8" name="Rectangle 7"/>
          <p:cNvSpPr/>
          <p:nvPr/>
        </p:nvSpPr>
        <p:spPr>
          <a:xfrm>
            <a:off x="966571" y="5765381"/>
            <a:ext cx="7086601"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Landslides</a:t>
            </a:r>
            <a:endParaRPr lang="en-US" sz="3600" b="1" dirty="0">
              <a:solidFill>
                <a:schemeClr val="tx1"/>
              </a:solidFill>
            </a:endParaRPr>
          </a:p>
        </p:txBody>
      </p:sp>
    </p:spTree>
    <p:extLst>
      <p:ext uri="{BB962C8B-B14F-4D97-AF65-F5344CB8AC3E}">
        <p14:creationId xmlns:p14="http://schemas.microsoft.com/office/powerpoint/2010/main" val="16036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258" y="139924"/>
            <a:ext cx="6990059"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6300" y="1495424"/>
            <a:ext cx="4000500" cy="3000375"/>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1495425"/>
            <a:ext cx="4000500" cy="3000375"/>
          </a:xfrm>
          <a:prstGeom prst="rect">
            <a:avLst/>
          </a:prstGeom>
          <a:ln>
            <a:solidFill>
              <a:schemeClr val="tx1"/>
            </a:solidFill>
          </a:ln>
        </p:spPr>
      </p:pic>
      <p:sp>
        <p:nvSpPr>
          <p:cNvPr id="9" name="Rectangle 8"/>
          <p:cNvSpPr/>
          <p:nvPr/>
        </p:nvSpPr>
        <p:spPr>
          <a:xfrm>
            <a:off x="1194952" y="49530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Cyclone</a:t>
            </a:r>
            <a:endParaRPr lang="en-US" sz="3600" b="1" dirty="0">
              <a:solidFill>
                <a:schemeClr val="tx1"/>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a:ext>
            </a:extLst>
          </a:blip>
          <a:srcRect b="9563"/>
          <a:stretch/>
        </p:blipFill>
        <p:spPr>
          <a:xfrm>
            <a:off x="641770" y="943507"/>
            <a:ext cx="8121230" cy="4900641"/>
          </a:xfrm>
          <a:prstGeom prst="rect">
            <a:avLst/>
          </a:prstGeom>
        </p:spPr>
      </p:pic>
      <p:sp>
        <p:nvSpPr>
          <p:cNvPr id="7" name="Rectangle 6"/>
          <p:cNvSpPr/>
          <p:nvPr/>
        </p:nvSpPr>
        <p:spPr>
          <a:xfrm>
            <a:off x="1274616" y="57912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Rising sea level</a:t>
            </a:r>
            <a:endParaRPr lang="en-US" sz="3600" b="1" dirty="0">
              <a:solidFill>
                <a:schemeClr val="tx1"/>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a:ext>
            </a:extLst>
          </a:blip>
          <a:srcRect t="7546" b="5594"/>
          <a:stretch/>
        </p:blipFill>
        <p:spPr>
          <a:xfrm>
            <a:off x="614060" y="915798"/>
            <a:ext cx="8148939" cy="4933247"/>
          </a:xfrm>
          <a:prstGeom prst="rect">
            <a:avLst/>
          </a:prstGeom>
          <a:ln>
            <a:solidFill>
              <a:schemeClr val="tx1"/>
            </a:solidFill>
          </a:ln>
        </p:spPr>
      </p:pic>
      <p:sp>
        <p:nvSpPr>
          <p:cNvPr id="12" name="Rectangle 11"/>
          <p:cNvSpPr/>
          <p:nvPr/>
        </p:nvSpPr>
        <p:spPr>
          <a:xfrm>
            <a:off x="1274616" y="57912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Salinity of water</a:t>
            </a:r>
            <a:endParaRPr lang="en-US" sz="3600" b="1" dirty="0">
              <a:solidFill>
                <a:schemeClr val="tx1"/>
              </a:solidFill>
            </a:endParaRPr>
          </a:p>
        </p:txBody>
      </p:sp>
    </p:spTree>
    <p:extLst>
      <p:ext uri="{BB962C8B-B14F-4D97-AF65-F5344CB8AC3E}">
        <p14:creationId xmlns:p14="http://schemas.microsoft.com/office/powerpoint/2010/main" val="20976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P spid="1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1695</TotalTime>
  <Words>955</Words>
  <Application>Microsoft Office PowerPoint</Application>
  <PresentationFormat>On-screen Show (4:3)</PresentationFormat>
  <Paragraphs>111</Paragraphs>
  <Slides>21</Slides>
  <Notes>8</Notes>
  <HiddenSlides>1</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4" baseType="lpstr">
      <vt:lpstr>Office Theme</vt:lpstr>
      <vt:lpstr>NewsPrint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User</cp:lastModifiedBy>
  <cp:revision>219</cp:revision>
  <dcterms:created xsi:type="dcterms:W3CDTF">2006-08-16T00:00:00Z</dcterms:created>
  <dcterms:modified xsi:type="dcterms:W3CDTF">2016-12-07T08:35:08Z</dcterms:modified>
</cp:coreProperties>
</file>